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78" autoAdjust="0"/>
    <p:restoredTop sz="86467" autoAdjust="0"/>
  </p:normalViewPr>
  <p:slideViewPr>
    <p:cSldViewPr>
      <p:cViewPr varScale="1">
        <p:scale>
          <a:sx n="86" d="100"/>
          <a:sy n="86" d="100"/>
        </p:scale>
        <p:origin x="762" y="90"/>
      </p:cViewPr>
      <p:guideLst>
        <p:guide orient="horz" pos="2880"/>
        <p:guide pos="216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34FDE9-C96E-4E55-AF67-C6F9E6B417CD}" type="slidenum">
              <a:rPr lang="en-US"/>
              <a:pPr>
                <a:defRPr/>
              </a:pPr>
              <a:t>‹#›</a:t>
            </a:fld>
            <a:endParaRPr lang="en-US" dirty="0"/>
          </a:p>
        </p:txBody>
      </p:sp>
    </p:spTree>
    <p:extLst>
      <p:ext uri="{BB962C8B-B14F-4D97-AF65-F5344CB8AC3E}">
        <p14:creationId xmlns:p14="http://schemas.microsoft.com/office/powerpoint/2010/main" val="171957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2BD164A-C6CC-47A7-A0A3-01B5DBB4CCA2}" type="slidenum">
              <a:rPr lang="en-US"/>
              <a:pPr>
                <a:defRPr/>
              </a:pPr>
              <a:t>‹#›</a:t>
            </a:fld>
            <a:endParaRPr lang="en-US" dirty="0"/>
          </a:p>
        </p:txBody>
      </p:sp>
    </p:spTree>
    <p:extLst>
      <p:ext uri="{BB962C8B-B14F-4D97-AF65-F5344CB8AC3E}">
        <p14:creationId xmlns:p14="http://schemas.microsoft.com/office/powerpoint/2010/main" val="286033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78988D-5E80-4682-BBD4-BE9E382043B7}" type="slidenum">
              <a:rPr lang="en-US"/>
              <a:pPr>
                <a:defRPr/>
              </a:pPr>
              <a:t>‹#›</a:t>
            </a:fld>
            <a:endParaRPr lang="en-US" dirty="0"/>
          </a:p>
        </p:txBody>
      </p:sp>
    </p:spTree>
    <p:extLst>
      <p:ext uri="{BB962C8B-B14F-4D97-AF65-F5344CB8AC3E}">
        <p14:creationId xmlns:p14="http://schemas.microsoft.com/office/powerpoint/2010/main" val="186705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0EA4BC-6C3B-4091-949F-7CB433BB952A}" type="slidenum">
              <a:rPr lang="en-US"/>
              <a:pPr>
                <a:defRPr/>
              </a:pPr>
              <a:t>‹#›</a:t>
            </a:fld>
            <a:endParaRPr lang="en-US" dirty="0"/>
          </a:p>
        </p:txBody>
      </p:sp>
    </p:spTree>
    <p:extLst>
      <p:ext uri="{BB962C8B-B14F-4D97-AF65-F5344CB8AC3E}">
        <p14:creationId xmlns:p14="http://schemas.microsoft.com/office/powerpoint/2010/main" val="106413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BDE4D9-72EA-47F2-A589-E3F15B4A2D08}" type="slidenum">
              <a:rPr lang="en-US"/>
              <a:pPr>
                <a:defRPr/>
              </a:pPr>
              <a:t>‹#›</a:t>
            </a:fld>
            <a:endParaRPr lang="en-US" dirty="0"/>
          </a:p>
        </p:txBody>
      </p:sp>
    </p:spTree>
    <p:extLst>
      <p:ext uri="{BB962C8B-B14F-4D97-AF65-F5344CB8AC3E}">
        <p14:creationId xmlns:p14="http://schemas.microsoft.com/office/powerpoint/2010/main" val="166213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7F19270-95A7-4DF0-A78C-85DF8AB694CE}" type="slidenum">
              <a:rPr lang="en-US"/>
              <a:pPr>
                <a:defRPr/>
              </a:pPr>
              <a:t>‹#›</a:t>
            </a:fld>
            <a:endParaRPr lang="en-US" dirty="0"/>
          </a:p>
        </p:txBody>
      </p:sp>
    </p:spTree>
    <p:extLst>
      <p:ext uri="{BB962C8B-B14F-4D97-AF65-F5344CB8AC3E}">
        <p14:creationId xmlns:p14="http://schemas.microsoft.com/office/powerpoint/2010/main" val="223119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7808328-6F23-4668-A363-D8428816027D}" type="slidenum">
              <a:rPr lang="en-US"/>
              <a:pPr>
                <a:defRPr/>
              </a:pPr>
              <a:t>‹#›</a:t>
            </a:fld>
            <a:endParaRPr lang="en-US" dirty="0"/>
          </a:p>
        </p:txBody>
      </p:sp>
    </p:spTree>
    <p:extLst>
      <p:ext uri="{BB962C8B-B14F-4D97-AF65-F5344CB8AC3E}">
        <p14:creationId xmlns:p14="http://schemas.microsoft.com/office/powerpoint/2010/main" val="314072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AC652B8-C479-44E8-BA57-EA48DEBA6CB2}" type="slidenum">
              <a:rPr lang="en-US"/>
              <a:pPr>
                <a:defRPr/>
              </a:pPr>
              <a:t>‹#›</a:t>
            </a:fld>
            <a:endParaRPr lang="en-US" dirty="0"/>
          </a:p>
        </p:txBody>
      </p:sp>
    </p:spTree>
    <p:extLst>
      <p:ext uri="{BB962C8B-B14F-4D97-AF65-F5344CB8AC3E}">
        <p14:creationId xmlns:p14="http://schemas.microsoft.com/office/powerpoint/2010/main" val="275841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235FED3-E06E-4AF6-97C8-DD7164436E28}" type="slidenum">
              <a:rPr lang="en-US"/>
              <a:pPr>
                <a:defRPr/>
              </a:pPr>
              <a:t>‹#›</a:t>
            </a:fld>
            <a:endParaRPr lang="en-US" dirty="0"/>
          </a:p>
        </p:txBody>
      </p:sp>
    </p:spTree>
    <p:extLst>
      <p:ext uri="{BB962C8B-B14F-4D97-AF65-F5344CB8AC3E}">
        <p14:creationId xmlns:p14="http://schemas.microsoft.com/office/powerpoint/2010/main" val="56053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D632E4C-B5A1-4F50-B568-8D59BAC91163}" type="slidenum">
              <a:rPr lang="en-US"/>
              <a:pPr>
                <a:defRPr/>
              </a:pPr>
              <a:t>‹#›</a:t>
            </a:fld>
            <a:endParaRPr lang="en-US" dirty="0"/>
          </a:p>
        </p:txBody>
      </p:sp>
    </p:spTree>
    <p:extLst>
      <p:ext uri="{BB962C8B-B14F-4D97-AF65-F5344CB8AC3E}">
        <p14:creationId xmlns:p14="http://schemas.microsoft.com/office/powerpoint/2010/main" val="367033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CA0FAB-0C41-4BC2-B3E0-96349079F1F6}" type="slidenum">
              <a:rPr lang="en-US"/>
              <a:pPr>
                <a:defRPr/>
              </a:pPr>
              <a:t>‹#›</a:t>
            </a:fld>
            <a:endParaRPr lang="en-US" dirty="0"/>
          </a:p>
        </p:txBody>
      </p:sp>
    </p:spTree>
    <p:extLst>
      <p:ext uri="{BB962C8B-B14F-4D97-AF65-F5344CB8AC3E}">
        <p14:creationId xmlns:p14="http://schemas.microsoft.com/office/powerpoint/2010/main" val="903009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dirty="0"/>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dirty="0"/>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0162C6A-5CEF-458D-8D08-3EDFCB44EC1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hyperlink" Target="https://scholarships.uottawa.ca/p/a/17547/" TargetMode="External"/><Relationship Id="rId3" Type="http://schemas.openxmlformats.org/officeDocument/2006/relationships/tags" Target="../tags/tag8.xml"/><Relationship Id="rId7"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image" Target="../media/image1.png"/><Relationship Id="rId5" Type="http://schemas.openxmlformats.org/officeDocument/2006/relationships/tags" Target="../tags/tag10.xml"/><Relationship Id="rId10" Type="http://schemas.openxmlformats.org/officeDocument/2006/relationships/hyperlink" Target="mailto:gaelle.faye@telfer.uOttawa.ca" TargetMode="External"/><Relationship Id="rId4" Type="http://schemas.openxmlformats.org/officeDocument/2006/relationships/tags" Target="../tags/tag9.xml"/><Relationship Id="rId9" Type="http://schemas.openxmlformats.org/officeDocument/2006/relationships/hyperlink" Target="https://cldc.telfer.uottawa.ca/hom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228600" y="762000"/>
            <a:ext cx="4343400" cy="1143000"/>
          </a:xfrm>
        </p:spPr>
        <p:txBody>
          <a:bodyPr/>
          <a:lstStyle/>
          <a:p>
            <a:pPr algn="l" eaLnBrk="1" hangingPunct="1"/>
            <a:r>
              <a:rPr lang="en-US" altLang="en-US" sz="1800" b="1" dirty="0">
                <a:latin typeface="Calibri Light" panose="020F0302020204030204" pitchFamily="34" charset="0"/>
                <a:cs typeface="Calibri Light" panose="020F0302020204030204" pitchFamily="34" charset="0"/>
              </a:rPr>
              <a:t>Telfer Career Centre Ambassador </a:t>
            </a:r>
            <a:br>
              <a:rPr lang="en-US" altLang="en-US" sz="1800" b="1" dirty="0">
                <a:latin typeface="Calibri Light" panose="020F0302020204030204" pitchFamily="34" charset="0"/>
                <a:cs typeface="Calibri Light" panose="020F0302020204030204" pitchFamily="34" charset="0"/>
              </a:rPr>
            </a:br>
            <a:r>
              <a:rPr lang="en-US" altLang="en-US" sz="1800" b="1" dirty="0">
                <a:latin typeface="Calibri Light" panose="020F0302020204030204" pitchFamily="34" charset="0"/>
                <a:cs typeface="Calibri Light" panose="020F0302020204030204" pitchFamily="34" charset="0"/>
              </a:rPr>
              <a:t>Job Description</a:t>
            </a:r>
            <a:endParaRPr lang="en-US" altLang="en-US" sz="1800" b="1" dirty="0">
              <a:solidFill>
                <a:schemeClr val="tx1"/>
              </a:solidFill>
              <a:latin typeface="Calibri Light" panose="020F0302020204030204" pitchFamily="34" charset="0"/>
              <a:cs typeface="Calibri Light" panose="020F0302020204030204" pitchFamily="34" charset="0"/>
            </a:endParaRPr>
          </a:p>
        </p:txBody>
      </p:sp>
      <p:sp>
        <p:nvSpPr>
          <p:cNvPr id="2051" name="Rectangle 3"/>
          <p:cNvSpPr>
            <a:spLocks noGrp="1" noChangeArrowheads="1"/>
          </p:cNvSpPr>
          <p:nvPr>
            <p:ph type="subTitle" idx="1"/>
            <p:custDataLst>
              <p:tags r:id="rId2"/>
            </p:custDataLst>
          </p:nvPr>
        </p:nvSpPr>
        <p:spPr>
          <a:xfrm>
            <a:off x="304800" y="2590800"/>
            <a:ext cx="6248400" cy="1905000"/>
          </a:xfrm>
        </p:spPr>
        <p:txBody>
          <a:bodyPr/>
          <a:lstStyle/>
          <a:p>
            <a:pPr algn="l" eaLnBrk="1" hangingPunct="1"/>
            <a:r>
              <a:rPr lang="en-US" altLang="en-US" sz="1200" b="1" dirty="0">
                <a:latin typeface="Calibri Light" panose="020F0302020204030204" pitchFamily="34" charset="0"/>
                <a:cs typeface="Calibri Light" panose="020F0302020204030204" pitchFamily="34" charset="0"/>
              </a:rPr>
              <a:t>Description:</a:t>
            </a:r>
          </a:p>
          <a:p>
            <a:pPr algn="l" eaLnBrk="1" hangingPunct="1"/>
            <a:endParaRPr lang="en-US" altLang="en-US" sz="1400" b="1" dirty="0">
              <a:latin typeface="Calibri Light" panose="020F0302020204030204" pitchFamily="34" charset="0"/>
              <a:cs typeface="Calibri Light" panose="020F0302020204030204" pitchFamily="34" charset="0"/>
            </a:endParaRPr>
          </a:p>
          <a:p>
            <a:pPr algn="just" eaLnBrk="1" hangingPunct="1">
              <a:spcBef>
                <a:spcPct val="0"/>
              </a:spcBef>
            </a:pPr>
            <a:r>
              <a:rPr lang="en-CA" altLang="en-US" sz="1200" dirty="0">
                <a:latin typeface="Calibri Light" panose="020F0302020204030204" pitchFamily="34" charset="0"/>
                <a:cs typeface="Calibri Light" panose="020F0302020204030204" pitchFamily="34" charset="0"/>
              </a:rPr>
              <a:t>Ambassadors act as a key link between the Career Centre staff and the Telfer School of Management student body. An Ambassador is responsible for working closely with the staff at the Career Centre to ensure that other students are aware of all the events and programs that the Career Centre offers, as well as of how they can benefit from them. Career Centre Ambassadors are friendly, organized, and enthusiastic individuals who want to further not only their own career development, but also that of their peers.</a:t>
            </a:r>
            <a:endParaRPr lang="en-US" altLang="en-US" sz="1200" dirty="0">
              <a:latin typeface="Calibri Light" panose="020F0302020204030204" pitchFamily="34" charset="0"/>
              <a:cs typeface="Calibri Light" panose="020F0302020204030204" pitchFamily="34" charset="0"/>
            </a:endParaRPr>
          </a:p>
        </p:txBody>
      </p:sp>
      <p:sp>
        <p:nvSpPr>
          <p:cNvPr id="2053" name="Rectangle 5"/>
          <p:cNvSpPr>
            <a:spLocks noChangeArrowheads="1"/>
          </p:cNvSpPr>
          <p:nvPr>
            <p:custDataLst>
              <p:tags r:id="rId3"/>
            </p:custDataLst>
          </p:nvPr>
        </p:nvSpPr>
        <p:spPr bwMode="auto">
          <a:xfrm>
            <a:off x="304800" y="4572000"/>
            <a:ext cx="6248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defRPr/>
            </a:pPr>
            <a:r>
              <a:rPr lang="en-US" sz="1200" b="1" dirty="0">
                <a:latin typeface="Calibri Light" panose="020F0302020204030204" pitchFamily="34" charset="0"/>
                <a:cs typeface="Calibri Light" panose="020F0302020204030204" pitchFamily="34" charset="0"/>
              </a:rPr>
              <a:t>Responsibilities:</a:t>
            </a:r>
          </a:p>
          <a:p>
            <a:pPr eaLnBrk="1" hangingPunct="1">
              <a:spcBef>
                <a:spcPct val="20000"/>
              </a:spcBef>
              <a:defRPr/>
            </a:pPr>
            <a:endParaRPr lang="en-US" sz="1400" b="1" dirty="0">
              <a:latin typeface="Calibri Light" panose="020F0302020204030204" pitchFamily="34" charset="0"/>
              <a:cs typeface="Calibri Light" panose="020F0302020204030204" pitchFamily="34" charset="0"/>
            </a:endParaRP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Volunteer at the virtual events (i.e. Telfer Connects, Telfer Networks, workshops, etc.)</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Deliver interesting and informative presentations to classes about upcoming Career Centre events </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Write articles and stories for the Career Centre blog </a:t>
            </a:r>
          </a:p>
          <a:p>
            <a:pPr marL="171450" indent="-171450" eaLnBrk="1" hangingPunct="1">
              <a:spcBef>
                <a:spcPct val="20000"/>
              </a:spcBef>
              <a:buFont typeface="Wingdings" pitchFamily="2" charset="2"/>
              <a:buChar char="Ø"/>
              <a:defRPr/>
            </a:pPr>
            <a:r>
              <a:rPr lang="en-CA" sz="1200" dirty="0">
                <a:latin typeface="Calibri Light" panose="020F0302020204030204" pitchFamily="34" charset="0"/>
                <a:cs typeface="Calibri Light" panose="020F0302020204030204" pitchFamily="34" charset="0"/>
              </a:rPr>
              <a:t>Work with small teams on special projects</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Attend regular Ambassador Team Meetings virtually (one meeting per month on average)</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Act as a liaison between the Career Centre and the Telfer student clubs</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Promote Career Centre events to students via virtual platforms</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Promote the Career Centre activities using social media tools such as Facebook, Twitter, Instagram, and Hootsuite</a:t>
            </a:r>
          </a:p>
          <a:p>
            <a:pPr marL="171450" indent="-171450" eaLnBrk="1" hangingPunct="1">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Attend a minimum of 3 Career Centre events each term</a:t>
            </a:r>
          </a:p>
          <a:p>
            <a:pPr marL="171450" indent="-171450" eaLnBrk="1" hangingPunct="1">
              <a:spcBef>
                <a:spcPct val="20000"/>
              </a:spcBef>
              <a:buFont typeface="Wingdings" pitchFamily="2" charset="2"/>
              <a:buChar char="Ø"/>
              <a:defRPr/>
            </a:pPr>
            <a:r>
              <a:rPr lang="en-CA" sz="1200" dirty="0">
                <a:latin typeface="Calibri Light" panose="020F0302020204030204" pitchFamily="34" charset="0"/>
                <a:cs typeface="Calibri Light" panose="020F0302020204030204" pitchFamily="34" charset="0"/>
              </a:rPr>
              <a:t>Organize social activities for the Ambassador team</a:t>
            </a:r>
            <a:endParaRPr lang="en-US" sz="1000" dirty="0">
              <a:latin typeface="Calibri Light" panose="020F0302020204030204" pitchFamily="34" charset="0"/>
              <a:cs typeface="Calibri Light" panose="020F0302020204030204" pitchFamily="34" charset="0"/>
            </a:endParaRPr>
          </a:p>
          <a:p>
            <a:pPr marL="171450" indent="-171450" eaLnBrk="1" hangingPunct="1">
              <a:spcBef>
                <a:spcPct val="20000"/>
              </a:spcBef>
              <a:buFont typeface="Wingdings" pitchFamily="2" charset="2"/>
              <a:buChar char="Ø"/>
              <a:defRPr/>
            </a:pPr>
            <a:r>
              <a:rPr lang="en-CA" sz="1200" dirty="0">
                <a:latin typeface="Calibri Light" panose="020F0302020204030204" pitchFamily="34" charset="0"/>
                <a:cs typeface="Calibri Light" panose="020F0302020204030204" pitchFamily="34" charset="0"/>
              </a:rPr>
              <a:t>Actively participate in the Career Centre’s Financial Overseeing Committee</a:t>
            </a:r>
            <a:endParaRPr lang="en-US" sz="1200" dirty="0">
              <a:latin typeface="Calibri Light" panose="020F0302020204030204" pitchFamily="34" charset="0"/>
              <a:cs typeface="Calibri Light" panose="020F0302020204030204" pitchFamily="34" charset="0"/>
            </a:endParaRPr>
          </a:p>
          <a:p>
            <a:pPr eaLnBrk="1" hangingPunct="1">
              <a:spcBef>
                <a:spcPct val="20000"/>
              </a:spcBef>
              <a:defRPr/>
            </a:pPr>
            <a:br>
              <a:rPr lang="en-US" sz="1200" i="1" dirty="0">
                <a:latin typeface="Calibri Light" panose="020F0302020204030204" pitchFamily="34" charset="0"/>
                <a:cs typeface="Calibri Light" panose="020F0302020204030204" pitchFamily="34" charset="0"/>
              </a:rPr>
            </a:br>
            <a:r>
              <a:rPr lang="en-US" sz="1200" i="1" dirty="0">
                <a:latin typeface="Calibri Light" panose="020F0302020204030204" pitchFamily="34" charset="0"/>
                <a:cs typeface="Calibri Light" panose="020F0302020204030204" pitchFamily="34" charset="0"/>
              </a:rPr>
              <a:t>*Note that some responsibilities might change or be updated as the COVID-19 pandemic evolves.</a:t>
            </a:r>
          </a:p>
        </p:txBody>
      </p:sp>
      <p:pic>
        <p:nvPicPr>
          <p:cNvPr id="3" name="Picture 2"/>
          <p:cNvPicPr>
            <a:picLocks noChangeAspect="1"/>
          </p:cNvPicPr>
          <p:nvPr>
            <p:custDataLst>
              <p:tags r:id="rId4"/>
            </p:custDataLst>
          </p:nvPr>
        </p:nvPicPr>
        <p:blipFill>
          <a:blip r:embed="rId7" cstate="print">
            <a:extLst>
              <a:ext uri="{28A0092B-C50C-407E-A947-70E740481C1C}">
                <a14:useLocalDpi xmlns:a14="http://schemas.microsoft.com/office/drawing/2010/main" val="0"/>
              </a:ext>
            </a:extLst>
          </a:blip>
          <a:stretch>
            <a:fillRect/>
          </a:stretch>
        </p:blipFill>
        <p:spPr>
          <a:xfrm>
            <a:off x="4293458" y="685800"/>
            <a:ext cx="2259742" cy="1246414"/>
          </a:xfrm>
          <a:prstGeom prst="rect">
            <a:avLst/>
          </a:prstGeom>
        </p:spPr>
      </p:pic>
      <p:sp>
        <p:nvSpPr>
          <p:cNvPr id="7" name="Line 7"/>
          <p:cNvSpPr>
            <a:spLocks noChangeShapeType="1"/>
          </p:cNvSpPr>
          <p:nvPr>
            <p:custDataLst>
              <p:tags r:id="rId5"/>
            </p:custDataLst>
          </p:nvPr>
        </p:nvSpPr>
        <p:spPr bwMode="auto">
          <a:xfrm>
            <a:off x="0" y="2209800"/>
            <a:ext cx="6858000" cy="0"/>
          </a:xfrm>
          <a:prstGeom prst="line">
            <a:avLst/>
          </a:prstGeom>
          <a:noFill/>
          <a:ln w="47625" cmpd="thinThick">
            <a:solidFill>
              <a:schemeClr val="tx1">
                <a:lumMod val="50000"/>
                <a:lumOff val="50000"/>
              </a:schemeClr>
            </a:solidFill>
            <a:prstDash val="solid"/>
            <a:round/>
            <a:headEnd/>
            <a:tailEnd/>
          </a:ln>
          <a:extLst>
            <a:ext uri="{909E8E84-426E-40DD-AFC4-6F175D3DCCD1}">
              <a14:hiddenFill xmlns:a14="http://schemas.microsoft.com/office/drawing/2010/main">
                <a:noFill/>
              </a14:hiddenFill>
            </a:ext>
          </a:extLst>
        </p:spPr>
        <p:txBody>
          <a:bodyPr/>
          <a:lstStyle/>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custDataLst>
              <p:tags r:id="rId1"/>
            </p:custDataLst>
          </p:nvPr>
        </p:nvSpPr>
        <p:spPr>
          <a:xfrm>
            <a:off x="304800" y="2362200"/>
            <a:ext cx="6248400" cy="1981200"/>
          </a:xfrm>
        </p:spPr>
        <p:txBody>
          <a:bodyPr/>
          <a:lstStyle/>
          <a:p>
            <a:pPr algn="l" eaLnBrk="1" hangingPunct="1">
              <a:defRPr/>
            </a:pPr>
            <a:r>
              <a:rPr lang="en-US" sz="1200" b="1" dirty="0">
                <a:latin typeface="Calibri Light" panose="020F0302020204030204" pitchFamily="34" charset="0"/>
                <a:cs typeface="Calibri Light" panose="020F0302020204030204" pitchFamily="34" charset="0"/>
              </a:rPr>
              <a:t>Advantages and Benefits:</a:t>
            </a:r>
          </a:p>
          <a:p>
            <a:pPr algn="l" eaLnBrk="1" hangingPunct="1">
              <a:defRPr/>
            </a:pPr>
            <a:endParaRPr lang="en-US" sz="1400" b="1" dirty="0">
              <a:latin typeface="Calibri Light" panose="020F0302020204030204" pitchFamily="34" charset="0"/>
              <a:cs typeface="Calibri Light" panose="020F0302020204030204" pitchFamily="34" charset="0"/>
            </a:endParaRPr>
          </a:p>
          <a:p>
            <a:pPr marL="171450" indent="-171450" algn="l" eaLnBrk="1" hangingPunct="1">
              <a:lnSpc>
                <a:spcPts val="1800"/>
              </a:lnSpc>
              <a:spcBef>
                <a:spcPct val="0"/>
              </a:spcBef>
              <a:buFont typeface="Wingdings" pitchFamily="2" charset="2"/>
              <a:buChar char="Ø"/>
              <a:defRPr/>
            </a:pPr>
            <a:r>
              <a:rPr lang="en-US" sz="1200" dirty="0">
                <a:latin typeface="Calibri Light" panose="020F0302020204030204" pitchFamily="34" charset="0"/>
                <a:cs typeface="Calibri Light" panose="020F0302020204030204" pitchFamily="34" charset="0"/>
              </a:rPr>
              <a:t>The chance to develop and perfect your communication, presentation, teamwork, organizational, and networking skills</a:t>
            </a:r>
          </a:p>
          <a:p>
            <a:pPr marL="171450" indent="-171450" algn="l" eaLnBrk="1" hangingPunct="1">
              <a:lnSpc>
                <a:spcPts val="1800"/>
              </a:lnSpc>
              <a:spcBef>
                <a:spcPct val="0"/>
              </a:spcBef>
              <a:buFont typeface="Wingdings" pitchFamily="2" charset="2"/>
              <a:buChar char="Ø"/>
              <a:defRPr/>
            </a:pPr>
            <a:r>
              <a:rPr lang="en-US" sz="1200" dirty="0">
                <a:latin typeface="Calibri Light" panose="020F0302020204030204" pitchFamily="34" charset="0"/>
                <a:cs typeface="Calibri Light" panose="020F0302020204030204" pitchFamily="34" charset="0"/>
              </a:rPr>
              <a:t>Increased exposure to potential employers</a:t>
            </a:r>
          </a:p>
          <a:p>
            <a:pPr marL="171450" indent="-171450" algn="l" eaLnBrk="1" hangingPunct="1">
              <a:lnSpc>
                <a:spcPts val="1800"/>
              </a:lnSpc>
              <a:spcBef>
                <a:spcPct val="0"/>
              </a:spcBef>
              <a:buFont typeface="Wingdings" pitchFamily="2" charset="2"/>
              <a:buChar char="Ø"/>
              <a:defRPr/>
            </a:pPr>
            <a:r>
              <a:rPr lang="en-US" sz="1200" dirty="0">
                <a:latin typeface="Calibri Light" panose="020F0302020204030204" pitchFamily="34" charset="0"/>
                <a:cs typeface="Calibri Light" panose="020F0302020204030204" pitchFamily="34" charset="0"/>
              </a:rPr>
              <a:t>The opportunity to meet other students and make new friends</a:t>
            </a:r>
          </a:p>
          <a:p>
            <a:pPr marL="171450" indent="-171450" algn="l" eaLnBrk="1" hangingPunct="1">
              <a:lnSpc>
                <a:spcPts val="1800"/>
              </a:lnSpc>
              <a:spcBef>
                <a:spcPct val="0"/>
              </a:spcBef>
              <a:buFont typeface="Wingdings" pitchFamily="2" charset="2"/>
              <a:buChar char="Ø"/>
              <a:defRPr/>
            </a:pPr>
            <a:r>
              <a:rPr lang="en-US" sz="1200" dirty="0">
                <a:latin typeface="Calibri Light" panose="020F0302020204030204" pitchFamily="34" charset="0"/>
                <a:cs typeface="Calibri Light" panose="020F0302020204030204" pitchFamily="34" charset="0"/>
              </a:rPr>
              <a:t>The ability to learn more about your own career goals and interests</a:t>
            </a:r>
          </a:p>
          <a:p>
            <a:pPr marL="171450" indent="-171450" algn="l" eaLnBrk="1" hangingPunct="1">
              <a:lnSpc>
                <a:spcPts val="1800"/>
              </a:lnSpc>
              <a:spcBef>
                <a:spcPct val="0"/>
              </a:spcBef>
              <a:buFont typeface="Wingdings" pitchFamily="2" charset="2"/>
              <a:buChar char="Ø"/>
              <a:defRPr/>
            </a:pPr>
            <a:r>
              <a:rPr lang="en-US" sz="1200" dirty="0">
                <a:latin typeface="Calibri Light" panose="020F0302020204030204" pitchFamily="34" charset="0"/>
                <a:cs typeface="Calibri Light" panose="020F0302020204030204" pitchFamily="34" charset="0"/>
              </a:rPr>
              <a:t>Eligible for the </a:t>
            </a:r>
            <a:r>
              <a:rPr lang="en-CA" sz="1200" dirty="0">
                <a:latin typeface="Calibri Light" panose="020F0302020204030204" pitchFamily="34" charset="0"/>
                <a:cs typeface="Calibri Light" panose="020F0302020204030204" pitchFamily="34" charset="0"/>
                <a:hlinkClick r:id="rId8"/>
              </a:rPr>
              <a:t>Peter and Ann Koppel Scholarship for Excellence</a:t>
            </a:r>
            <a:endParaRPr lang="en-US" sz="1200" dirty="0">
              <a:latin typeface="Calibri Light" panose="020F0302020204030204" pitchFamily="34" charset="0"/>
              <a:cs typeface="Calibri Light" panose="020F0302020204030204" pitchFamily="34" charset="0"/>
            </a:endParaRPr>
          </a:p>
        </p:txBody>
      </p:sp>
      <p:sp>
        <p:nvSpPr>
          <p:cNvPr id="3077" name="Rectangle 5"/>
          <p:cNvSpPr>
            <a:spLocks noChangeArrowheads="1"/>
          </p:cNvSpPr>
          <p:nvPr>
            <p:custDataLst>
              <p:tags r:id="rId2"/>
            </p:custDataLst>
          </p:nvPr>
        </p:nvSpPr>
        <p:spPr bwMode="auto">
          <a:xfrm>
            <a:off x="304800" y="4343400"/>
            <a:ext cx="624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defRPr/>
            </a:pPr>
            <a:r>
              <a:rPr lang="en-US" sz="1200" b="1" dirty="0">
                <a:latin typeface="Calibri Light" panose="020F0302020204030204" pitchFamily="34" charset="0"/>
                <a:cs typeface="Calibri Light" panose="020F0302020204030204" pitchFamily="34" charset="0"/>
              </a:rPr>
              <a:t>Qualifications:</a:t>
            </a:r>
          </a:p>
          <a:p>
            <a:pPr eaLnBrk="1" hangingPunct="1">
              <a:spcBef>
                <a:spcPct val="20000"/>
              </a:spcBef>
              <a:defRPr/>
            </a:pPr>
            <a:endParaRPr lang="en-US" sz="1400" b="1" dirty="0">
              <a:latin typeface="Calibri Light" panose="020F0302020204030204" pitchFamily="34" charset="0"/>
              <a:cs typeface="Calibri Light" panose="020F0302020204030204" pitchFamily="34" charset="0"/>
            </a:endParaRPr>
          </a:p>
          <a:p>
            <a:pPr marL="171450" indent="-171450" eaLnBrk="1" hangingPunct="1">
              <a:lnSpc>
                <a:spcPts val="1500"/>
              </a:lnSpc>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Entering your 2</a:t>
            </a:r>
            <a:r>
              <a:rPr lang="en-US" sz="1200" baseline="30000" dirty="0">
                <a:latin typeface="Calibri Light" panose="020F0302020204030204" pitchFamily="34" charset="0"/>
                <a:cs typeface="Calibri Light" panose="020F0302020204030204" pitchFamily="34" charset="0"/>
              </a:rPr>
              <a:t>nd</a:t>
            </a:r>
            <a:r>
              <a:rPr lang="en-US" sz="1200" dirty="0">
                <a:latin typeface="Calibri Light" panose="020F0302020204030204" pitchFamily="34" charset="0"/>
                <a:cs typeface="Calibri Light" panose="020F0302020204030204" pitchFamily="34" charset="0"/>
              </a:rPr>
              <a:t>, 3</a:t>
            </a:r>
            <a:r>
              <a:rPr lang="en-US" sz="1200" baseline="30000" dirty="0">
                <a:latin typeface="Calibri Light" panose="020F0302020204030204" pitchFamily="34" charset="0"/>
                <a:cs typeface="Calibri Light" panose="020F0302020204030204" pitchFamily="34" charset="0"/>
              </a:rPr>
              <a:t>rd</a:t>
            </a:r>
            <a:r>
              <a:rPr lang="en-US" sz="1200" dirty="0">
                <a:latin typeface="Calibri Light" panose="020F0302020204030204" pitchFamily="34" charset="0"/>
                <a:cs typeface="Calibri Light" panose="020F0302020204030204" pitchFamily="34" charset="0"/>
              </a:rPr>
              <a:t>, or 4</a:t>
            </a:r>
            <a:r>
              <a:rPr lang="en-US" sz="1200" baseline="30000" dirty="0">
                <a:latin typeface="Calibri Light" panose="020F0302020204030204" pitchFamily="34" charset="0"/>
                <a:cs typeface="Calibri Light" panose="020F0302020204030204" pitchFamily="34" charset="0"/>
              </a:rPr>
              <a:t>th</a:t>
            </a:r>
            <a:r>
              <a:rPr lang="en-US" sz="1200" dirty="0">
                <a:latin typeface="Calibri Light" panose="020F0302020204030204" pitchFamily="34" charset="0"/>
                <a:cs typeface="Calibri Light" panose="020F0302020204030204" pitchFamily="34" charset="0"/>
              </a:rPr>
              <a:t> year at the Telfer School of Management in September 2022.</a:t>
            </a:r>
          </a:p>
          <a:p>
            <a:pPr marL="171450" indent="-171450" eaLnBrk="1" hangingPunct="1">
              <a:lnSpc>
                <a:spcPts val="1500"/>
              </a:lnSpc>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Willing and able to volunteer 3-4 hours per week from September to December 2022 and from January to April 2023.</a:t>
            </a:r>
            <a:br>
              <a:rPr lang="en-US" sz="1200" dirty="0">
                <a:latin typeface="Calibri Light" panose="020F0302020204030204" pitchFamily="34" charset="0"/>
                <a:cs typeface="Calibri Light" panose="020F0302020204030204" pitchFamily="34" charset="0"/>
              </a:rPr>
            </a:br>
            <a:r>
              <a:rPr lang="en-US" sz="1200" i="1" dirty="0">
                <a:latin typeface="Calibri Light" panose="020F0302020204030204" pitchFamily="34" charset="0"/>
                <a:cs typeface="Calibri Light" panose="020F0302020204030204" pitchFamily="34" charset="0"/>
              </a:rPr>
              <a:t>*Co-op and students participating in the International Exchange Program are eligible to apply. However, priority will be given to those who are available for the full academic year.</a:t>
            </a:r>
            <a:endParaRPr lang="en-US" sz="1200" dirty="0">
              <a:latin typeface="Calibri Light" panose="020F0302020204030204" pitchFamily="34" charset="0"/>
              <a:cs typeface="Calibri Light" panose="020F0302020204030204" pitchFamily="34" charset="0"/>
            </a:endParaRPr>
          </a:p>
          <a:p>
            <a:pPr marL="171450" indent="-171450" eaLnBrk="1" hangingPunct="1">
              <a:lnSpc>
                <a:spcPts val="1500"/>
              </a:lnSpc>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Enthusiastic, passionate and approachable (Ambassadors are a resource to other Telfer students).</a:t>
            </a:r>
          </a:p>
          <a:p>
            <a:pPr marL="171450" indent="-171450" eaLnBrk="1" hangingPunct="1">
              <a:lnSpc>
                <a:spcPts val="1500"/>
              </a:lnSpc>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Interested in your own career development, and knowledgeable about Career Centre events and programs.</a:t>
            </a:r>
          </a:p>
          <a:p>
            <a:pPr marL="171450" indent="-171450" eaLnBrk="1" hangingPunct="1">
              <a:lnSpc>
                <a:spcPts val="1500"/>
              </a:lnSpc>
              <a:spcBef>
                <a:spcPct val="20000"/>
              </a:spcBef>
              <a:buFont typeface="Wingdings" pitchFamily="2" charset="2"/>
              <a:buChar char="Ø"/>
              <a:defRPr/>
            </a:pPr>
            <a:r>
              <a:rPr lang="en-US" sz="1200" dirty="0">
                <a:latin typeface="Calibri Light" panose="020F0302020204030204" pitchFamily="34" charset="0"/>
                <a:cs typeface="Calibri Light" panose="020F0302020204030204" pitchFamily="34" charset="0"/>
              </a:rPr>
              <a:t>Responsible, punctual, organized, and comfortable with working in a virtual setting.</a:t>
            </a:r>
          </a:p>
        </p:txBody>
      </p:sp>
      <p:sp>
        <p:nvSpPr>
          <p:cNvPr id="3078" name="Rectangle 7"/>
          <p:cNvSpPr>
            <a:spLocks noChangeArrowheads="1"/>
          </p:cNvSpPr>
          <p:nvPr>
            <p:custDataLst>
              <p:tags r:id="rId3"/>
            </p:custDataLst>
          </p:nvPr>
        </p:nvSpPr>
        <p:spPr bwMode="auto">
          <a:xfrm>
            <a:off x="304800" y="7010400"/>
            <a:ext cx="6248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en-US" sz="1200" b="1" dirty="0">
                <a:latin typeface="Calibri Light" panose="020F0302020204030204" pitchFamily="34" charset="0"/>
                <a:cs typeface="Calibri Light" panose="020F0302020204030204" pitchFamily="34" charset="0"/>
              </a:rPr>
              <a:t>How to Apply:</a:t>
            </a:r>
          </a:p>
          <a:p>
            <a:pPr eaLnBrk="1" hangingPunct="1">
              <a:spcBef>
                <a:spcPct val="20000"/>
              </a:spcBef>
            </a:pPr>
            <a:endParaRPr lang="en-US" altLang="en-US" sz="1400" b="1" dirty="0">
              <a:latin typeface="Calibri Light" panose="020F0302020204030204" pitchFamily="34" charset="0"/>
              <a:cs typeface="Calibri Light" panose="020F0302020204030204" pitchFamily="34" charset="0"/>
            </a:endParaRPr>
          </a:p>
          <a:p>
            <a:pPr eaLnBrk="1" hangingPunct="1">
              <a:spcBef>
                <a:spcPct val="20000"/>
              </a:spcBef>
            </a:pPr>
            <a:r>
              <a:rPr lang="en-US" altLang="en-US" sz="1200" dirty="0">
                <a:latin typeface="Calibri Light" panose="020F0302020204030204" pitchFamily="34" charset="0"/>
                <a:cs typeface="Calibri Light" panose="020F0302020204030204" pitchFamily="34" charset="0"/>
              </a:rPr>
              <a:t>Complete the </a:t>
            </a:r>
            <a:r>
              <a:rPr lang="en-US" altLang="en-US" sz="1200" b="1" dirty="0">
                <a:latin typeface="Calibri Light" panose="020F0302020204030204" pitchFamily="34" charset="0"/>
                <a:cs typeface="Calibri Light" panose="020F0302020204030204" pitchFamily="34" charset="0"/>
                <a:hlinkClick r:id="rId9"/>
              </a:rPr>
              <a:t>online application form </a:t>
            </a:r>
            <a:r>
              <a:rPr lang="en-US" altLang="en-US" sz="1200" b="1" dirty="0">
                <a:latin typeface="Calibri Light" panose="020F0302020204030204" pitchFamily="34" charset="0"/>
                <a:cs typeface="Calibri Light" panose="020F0302020204030204" pitchFamily="34" charset="0"/>
              </a:rPr>
              <a:t>on Career Launch </a:t>
            </a:r>
            <a:r>
              <a:rPr lang="en-US" altLang="en-US" sz="1200" dirty="0">
                <a:latin typeface="Calibri Light" panose="020F0302020204030204" pitchFamily="34" charset="0"/>
                <a:cs typeface="Calibri Light" panose="020F0302020204030204" pitchFamily="34" charset="0"/>
              </a:rPr>
              <a:t>(under Mentorship and Development Programs) and be sure to attach your </a:t>
            </a:r>
            <a:r>
              <a:rPr lang="en-US" altLang="en-US" sz="1200" b="1" dirty="0">
                <a:latin typeface="Calibri Light" panose="020F0302020204030204" pitchFamily="34" charset="0"/>
                <a:cs typeface="Calibri Light" panose="020F0302020204030204" pitchFamily="34" charset="0"/>
              </a:rPr>
              <a:t>resumé </a:t>
            </a:r>
            <a:r>
              <a:rPr lang="en-US" altLang="en-US" sz="1200" dirty="0">
                <a:latin typeface="Calibri Light" panose="020F0302020204030204" pitchFamily="34" charset="0"/>
                <a:cs typeface="Calibri Light" panose="020F0302020204030204" pitchFamily="34" charset="0"/>
              </a:rPr>
              <a:t>and</a:t>
            </a:r>
            <a:r>
              <a:rPr lang="en-US" altLang="en-US" sz="1200" b="1" dirty="0">
                <a:latin typeface="Calibri Light" panose="020F0302020204030204" pitchFamily="34" charset="0"/>
                <a:cs typeface="Calibri Light" panose="020F0302020204030204" pitchFamily="34" charset="0"/>
              </a:rPr>
              <a:t> cover letter</a:t>
            </a:r>
            <a:r>
              <a:rPr lang="en-US" altLang="en-US" sz="1200" dirty="0">
                <a:latin typeface="Calibri Light" panose="020F0302020204030204" pitchFamily="34" charset="0"/>
                <a:cs typeface="Calibri Light" panose="020F0302020204030204" pitchFamily="34" charset="0"/>
              </a:rPr>
              <a:t>.</a:t>
            </a:r>
            <a:br>
              <a:rPr lang="en-US" altLang="en-US" sz="1200" dirty="0">
                <a:latin typeface="Calibri Light" panose="020F0302020204030204" pitchFamily="34" charset="0"/>
                <a:cs typeface="Calibri Light" panose="020F0302020204030204" pitchFamily="34" charset="0"/>
              </a:rPr>
            </a:br>
            <a:br>
              <a:rPr lang="en-US" altLang="en-US" sz="1200" dirty="0">
                <a:latin typeface="Calibri Light" panose="020F0302020204030204" pitchFamily="34" charset="0"/>
                <a:cs typeface="Calibri Light" panose="020F0302020204030204" pitchFamily="34" charset="0"/>
              </a:rPr>
            </a:br>
            <a:r>
              <a:rPr lang="en-US" altLang="en-US" sz="1200" u="sng" dirty="0">
                <a:latin typeface="Calibri Light" panose="020F0302020204030204" pitchFamily="34" charset="0"/>
                <a:cs typeface="Calibri Light" panose="020F0302020204030204" pitchFamily="34" charset="0"/>
              </a:rPr>
              <a:t>The deadline to apply is </a:t>
            </a:r>
            <a:r>
              <a:rPr lang="en-US" altLang="en-US" sz="1200" b="1" u="sng" dirty="0">
                <a:latin typeface="Calibri Light" panose="020F0302020204030204" pitchFamily="34" charset="0"/>
                <a:cs typeface="Calibri Light" panose="020F0302020204030204" pitchFamily="34" charset="0"/>
              </a:rPr>
              <a:t>Sunday, April 2, 2022 at 11:59 p.m.</a:t>
            </a:r>
            <a:endParaRPr lang="en-US" altLang="en-US" sz="1200" u="sng" dirty="0">
              <a:latin typeface="Calibri Light" panose="020F0302020204030204" pitchFamily="34" charset="0"/>
              <a:cs typeface="Calibri Light" panose="020F0302020204030204" pitchFamily="34" charset="0"/>
            </a:endParaRPr>
          </a:p>
          <a:p>
            <a:pPr eaLnBrk="1" hangingPunct="1">
              <a:spcBef>
                <a:spcPct val="20000"/>
              </a:spcBef>
            </a:pPr>
            <a:endParaRPr lang="en-US" altLang="en-US" sz="1200" dirty="0">
              <a:latin typeface="Calibri Light" panose="020F0302020204030204" pitchFamily="34" charset="0"/>
              <a:cs typeface="Calibri Light" panose="020F0302020204030204" pitchFamily="34" charset="0"/>
            </a:endParaRPr>
          </a:p>
          <a:p>
            <a:pPr eaLnBrk="1" hangingPunct="1">
              <a:spcBef>
                <a:spcPct val="20000"/>
              </a:spcBef>
            </a:pPr>
            <a:r>
              <a:rPr lang="en-US" altLang="en-US" sz="1200" dirty="0">
                <a:latin typeface="Calibri Light" panose="020F0302020204030204" pitchFamily="34" charset="0"/>
                <a:cs typeface="Calibri Light" panose="020F0302020204030204" pitchFamily="34" charset="0"/>
              </a:rPr>
              <a:t>Any questions about the Ambassador Program can be directed to Gaëlle Faye, at </a:t>
            </a:r>
            <a:r>
              <a:rPr lang="en-US" altLang="en-US" sz="1200" dirty="0" err="1">
                <a:latin typeface="Calibri Light" panose="020F0302020204030204" pitchFamily="34" charset="0"/>
                <a:cs typeface="Calibri Light" panose="020F0302020204030204" pitchFamily="34" charset="0"/>
                <a:hlinkClick r:id="rId10"/>
              </a:rPr>
              <a:t>gaelle.faye@telfer.uOttawa.ca</a:t>
            </a:r>
            <a:r>
              <a:rPr lang="en-US" altLang="en-US" sz="1200" dirty="0">
                <a:latin typeface="Calibri Light" panose="020F0302020204030204" pitchFamily="34" charset="0"/>
                <a:cs typeface="Calibri Light" panose="020F0302020204030204" pitchFamily="34" charset="0"/>
              </a:rPr>
              <a:t>.</a:t>
            </a:r>
          </a:p>
        </p:txBody>
      </p:sp>
      <p:sp>
        <p:nvSpPr>
          <p:cNvPr id="9" name="Rectangle 2"/>
          <p:cNvSpPr txBox="1">
            <a:spLocks noChangeArrowheads="1"/>
          </p:cNvSpPr>
          <p:nvPr>
            <p:custDataLst>
              <p:tags r:id="rId4"/>
            </p:custDataLst>
          </p:nvPr>
        </p:nvSpPr>
        <p:spPr bwMode="auto">
          <a:xfrm>
            <a:off x="228600" y="762000"/>
            <a:ext cx="434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sz="1800" b="1" kern="0" dirty="0">
                <a:latin typeface="Calibri Light" panose="020F0302020204030204" pitchFamily="34" charset="0"/>
                <a:cs typeface="Calibri Light" panose="020F0302020204030204" pitchFamily="34" charset="0"/>
              </a:rPr>
              <a:t>Telfer Career Centre Ambassador </a:t>
            </a:r>
            <a:br>
              <a:rPr lang="en-US" sz="1800" b="1" kern="0" dirty="0">
                <a:latin typeface="Calibri Light" panose="020F0302020204030204" pitchFamily="34" charset="0"/>
                <a:cs typeface="Calibri Light" panose="020F0302020204030204" pitchFamily="34" charset="0"/>
              </a:rPr>
            </a:br>
            <a:r>
              <a:rPr lang="en-US" sz="1800" b="1" kern="0" dirty="0">
                <a:latin typeface="Calibri Light" panose="020F0302020204030204" pitchFamily="34" charset="0"/>
                <a:cs typeface="Calibri Light" panose="020F0302020204030204" pitchFamily="34" charset="0"/>
              </a:rPr>
              <a:t>Job Description</a:t>
            </a:r>
            <a:endParaRPr lang="en-US" sz="1800" b="1" kern="0" dirty="0">
              <a:solidFill>
                <a:schemeClr val="tx1"/>
              </a:solidFill>
              <a:latin typeface="Calibri Light" panose="020F0302020204030204" pitchFamily="34" charset="0"/>
              <a:cs typeface="Calibri Light" panose="020F0302020204030204" pitchFamily="34" charset="0"/>
            </a:endParaRPr>
          </a:p>
        </p:txBody>
      </p:sp>
      <p:pic>
        <p:nvPicPr>
          <p:cNvPr id="8" name="Picture 7"/>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a:xfrm>
            <a:off x="4293458" y="685800"/>
            <a:ext cx="2259742" cy="1246414"/>
          </a:xfrm>
          <a:prstGeom prst="rect">
            <a:avLst/>
          </a:prstGeom>
        </p:spPr>
      </p:pic>
      <p:sp>
        <p:nvSpPr>
          <p:cNvPr id="10" name="Line 7"/>
          <p:cNvSpPr>
            <a:spLocks noChangeShapeType="1"/>
          </p:cNvSpPr>
          <p:nvPr>
            <p:custDataLst>
              <p:tags r:id="rId6"/>
            </p:custDataLst>
          </p:nvPr>
        </p:nvSpPr>
        <p:spPr bwMode="auto">
          <a:xfrm>
            <a:off x="0" y="2209800"/>
            <a:ext cx="6858000" cy="0"/>
          </a:xfrm>
          <a:prstGeom prst="line">
            <a:avLst/>
          </a:prstGeom>
          <a:noFill/>
          <a:ln w="47625" cmpd="thinThick">
            <a:solidFill>
              <a:schemeClr val="tx1">
                <a:lumMod val="50000"/>
                <a:lumOff val="50000"/>
              </a:schemeClr>
            </a:solidFill>
            <a:prstDash val="solid"/>
            <a:round/>
            <a:headEnd/>
            <a:tailEnd/>
          </a:ln>
          <a:extLst>
            <a:ext uri="{909E8E84-426E-40DD-AFC4-6F175D3DCCD1}">
              <a14:hiddenFill xmlns:a14="http://schemas.microsoft.com/office/drawing/2010/main">
                <a:noFill/>
              </a14:hiddenFill>
            </a:ext>
          </a:extLst>
        </p:spPr>
        <p:txBody>
          <a:bodyPr/>
          <a:lstStyle/>
          <a:p>
            <a:endParaRPr lang="en-CA"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2075</TotalTime>
  <Words>510</Words>
  <Application>Microsoft Office PowerPoint</Application>
  <PresentationFormat>On-screen Show (4:3)</PresentationFormat>
  <Paragraphs>38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 Light</vt:lpstr>
      <vt:lpstr>Wingdings</vt:lpstr>
      <vt:lpstr>Default Design</vt:lpstr>
      <vt:lpstr>Telfer Career Centre Ambassador  Job Description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Richardson, Amanda</dc:creator>
  <cp:lastModifiedBy>Gaelle Faye</cp:lastModifiedBy>
  <cp:revision>107</cp:revision>
  <cp:lastPrinted>2017-02-17T18:57:09Z</cp:lastPrinted>
  <dcterms:created xsi:type="dcterms:W3CDTF">1601-01-01T00:00:00Z</dcterms:created>
  <dcterms:modified xsi:type="dcterms:W3CDTF">2022-03-15T19:41:58Z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