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9" r:id="rId2"/>
    <p:sldId id="264" r:id="rId3"/>
    <p:sldId id="288" r:id="rId4"/>
    <p:sldId id="287" r:id="rId5"/>
    <p:sldId id="267" r:id="rId6"/>
    <p:sldId id="270" r:id="rId7"/>
    <p:sldId id="291" r:id="rId8"/>
    <p:sldId id="290" r:id="rId9"/>
    <p:sldId id="269" r:id="rId10"/>
    <p:sldId id="268" r:id="rId11"/>
    <p:sldId id="266" r:id="rId12"/>
    <p:sldId id="272" r:id="rId13"/>
    <p:sldId id="283" r:id="rId14"/>
    <p:sldId id="276" r:id="rId15"/>
    <p:sldId id="277" r:id="rId16"/>
    <p:sldId id="295" r:id="rId17"/>
    <p:sldId id="296" r:id="rId18"/>
    <p:sldId id="275" r:id="rId19"/>
    <p:sldId id="278" r:id="rId20"/>
    <p:sldId id="286" r:id="rId21"/>
    <p:sldId id="279" r:id="rId22"/>
    <p:sldId id="282" r:id="rId23"/>
    <p:sldId id="265" r:id="rId24"/>
  </p:sldIdLst>
  <p:sldSz cx="9144000" cy="6858000" type="screen4x3"/>
  <p:notesSz cx="7023100" cy="93091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1">
          <p15:clr>
            <a:srgbClr val="A4A3A4"/>
          </p15:clr>
        </p15:guide>
        <p15:guide id="2" pos="13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001A"/>
    <a:srgbClr val="771024"/>
    <a:srgbClr val="E2D9CE"/>
    <a:srgbClr val="B6A9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8246" autoAdjust="0"/>
  </p:normalViewPr>
  <p:slideViewPr>
    <p:cSldViewPr>
      <p:cViewPr varScale="1">
        <p:scale>
          <a:sx n="40" d="100"/>
          <a:sy n="40" d="100"/>
        </p:scale>
        <p:origin x="2064" y="36"/>
      </p:cViewPr>
      <p:guideLst>
        <p:guide orient="horz" pos="301"/>
        <p:guide pos="133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fr-FR"/>
          </a:p>
        </p:txBody>
      </p:sp>
      <p:sp>
        <p:nvSpPr>
          <p:cNvPr id="3" name="Espace réservé de la date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AC8CD078-28B8-8243-BA4B-83D38424D09F}" type="datetime1">
              <a:rPr lang="fr-CA" smtClean="0"/>
              <a:t>2020-03-13</a:t>
            </a:fld>
            <a:endParaRPr lang="fr-FR"/>
          </a:p>
        </p:txBody>
      </p:sp>
      <p:sp>
        <p:nvSpPr>
          <p:cNvPr id="4" name="Espace réservé du pied de page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303814F8-5986-E94A-A09E-525F35112898}" type="slidenum">
              <a:rPr lang="fr-FR" smtClean="0"/>
              <a:t>‹#›</a:t>
            </a:fld>
            <a:endParaRPr lang="fr-FR"/>
          </a:p>
        </p:txBody>
      </p:sp>
    </p:spTree>
    <p:extLst>
      <p:ext uri="{BB962C8B-B14F-4D97-AF65-F5344CB8AC3E}">
        <p14:creationId xmlns:p14="http://schemas.microsoft.com/office/powerpoint/2010/main" val="42802382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CA"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59A7A998-D946-B64C-A60B-84AAC596AFD7}" type="datetime1">
              <a:rPr lang="fr-CA" smtClean="0"/>
              <a:t>2020-03-13</a:t>
            </a:fld>
            <a:endParaRPr lang="en-CA"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CA"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CFAE7FA-676A-4935-A310-2B3A8747B9FF}" type="slidenum">
              <a:rPr lang="en-CA" smtClean="0"/>
              <a:t>‹#›</a:t>
            </a:fld>
            <a:endParaRPr lang="en-CA" dirty="0"/>
          </a:p>
        </p:txBody>
      </p:sp>
    </p:spTree>
    <p:extLst>
      <p:ext uri="{BB962C8B-B14F-4D97-AF65-F5344CB8AC3E}">
        <p14:creationId xmlns:p14="http://schemas.microsoft.com/office/powerpoint/2010/main" val="28679082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catalogue.uottawa.ca/en/graduate/master-science-health-systems/#Requirementstext"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grad.uottawa.ca/Default.aspx?tabid=172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Welcome students.</a:t>
            </a:r>
            <a:r>
              <a:rPr lang="en-CA" baseline="0" dirty="0" smtClean="0"/>
              <a:t>  I trust this finds you well.  This presentation will cover the thesis proposal and the MHS internship.  A separate presentation provides helpful information on ethics approval and scholarships.</a:t>
            </a:r>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1</a:t>
            </a:fld>
            <a:endParaRPr lang="en-CA" dirty="0"/>
          </a:p>
        </p:txBody>
      </p:sp>
    </p:spTree>
    <p:extLst>
      <p:ext uri="{BB962C8B-B14F-4D97-AF65-F5344CB8AC3E}">
        <p14:creationId xmlns:p14="http://schemas.microsoft.com/office/powerpoint/2010/main" val="3975261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CFAE7FA-676A-4935-A310-2B3A8747B9FF}" type="slidenum">
              <a:rPr lang="en-CA" smtClean="0"/>
              <a:t>10</a:t>
            </a:fld>
            <a:endParaRPr lang="en-CA" dirty="0"/>
          </a:p>
        </p:txBody>
      </p:sp>
    </p:spTree>
    <p:extLst>
      <p:ext uri="{BB962C8B-B14F-4D97-AF65-F5344CB8AC3E}">
        <p14:creationId xmlns:p14="http://schemas.microsoft.com/office/powerpoint/2010/main" val="1683907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internship is invariably a</a:t>
            </a:r>
            <a:r>
              <a:rPr lang="en-CA" baseline="0" dirty="0" smtClean="0"/>
              <a:t> highlight of students’ experience in the MHS.  It often results in employment for those who do not go on to a PhD.  It gives you an opportunity to see how research can be impactful.  However, the value you get out of it will be commensurate with the effort you put in both during but also before as there is work to be done to find an internship that will be of interest to you.  Again your supervisor is your greatest resource but it is possible for you to go looking yourself as well.  Think about what you would like to do and go find an organization that does something related.  Take </a:t>
            </a:r>
            <a:r>
              <a:rPr lang="en-CA" baseline="0" dirty="0" err="1" smtClean="0"/>
              <a:t>initative</a:t>
            </a:r>
            <a:r>
              <a:rPr lang="en-CA" baseline="0" dirty="0" smtClean="0"/>
              <a:t>.</a:t>
            </a:r>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11</a:t>
            </a:fld>
            <a:endParaRPr lang="en-CA" dirty="0"/>
          </a:p>
        </p:txBody>
      </p:sp>
    </p:spTree>
    <p:extLst>
      <p:ext uri="{BB962C8B-B14F-4D97-AF65-F5344CB8AC3E}">
        <p14:creationId xmlns:p14="http://schemas.microsoft.com/office/powerpoint/2010/main" val="1627899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Health management</a:t>
            </a:r>
            <a:r>
              <a:rPr lang="en-CA" baseline="0" dirty="0" smtClean="0"/>
              <a:t> research is necessarily applied research.  Internships are a fantastic way of establishing partnerships between academia and the health community.  In the process, academic research is grounded in reality and practice improves by learning from the insights of academic research.  The internship is also an excellent opportunity for you to gain first hand knowledge of the unique challenges associated with applied research in health.</a:t>
            </a:r>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12</a:t>
            </a:fld>
            <a:endParaRPr lang="en-CA" dirty="0"/>
          </a:p>
        </p:txBody>
      </p:sp>
    </p:spTree>
    <p:extLst>
      <p:ext uri="{BB962C8B-B14F-4D97-AF65-F5344CB8AC3E}">
        <p14:creationId xmlns:p14="http://schemas.microsoft.com/office/powerpoint/2010/main" val="734152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CFAE7FA-676A-4935-A310-2B3A8747B9FF}" type="slidenum">
              <a:rPr lang="en-CA" smtClean="0"/>
              <a:t>13</a:t>
            </a:fld>
            <a:endParaRPr lang="en-CA" dirty="0"/>
          </a:p>
        </p:txBody>
      </p:sp>
    </p:spTree>
    <p:extLst>
      <p:ext uri="{BB962C8B-B14F-4D97-AF65-F5344CB8AC3E}">
        <p14:creationId xmlns:p14="http://schemas.microsoft.com/office/powerpoint/2010/main" val="1558483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As you can see, the options</a:t>
            </a:r>
            <a:r>
              <a:rPr lang="en-CA" baseline="0" dirty="0" smtClean="0"/>
              <a:t> are many as to where you do your internship and what you do it on.  Take the initiative to craft the internship to suit your interests.</a:t>
            </a:r>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14</a:t>
            </a:fld>
            <a:endParaRPr lang="en-CA" dirty="0"/>
          </a:p>
        </p:txBody>
      </p:sp>
    </p:spTree>
    <p:extLst>
      <p:ext uri="{BB962C8B-B14F-4D97-AF65-F5344CB8AC3E}">
        <p14:creationId xmlns:p14="http://schemas.microsoft.com/office/powerpoint/2010/main" val="1125792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See if more recent info is available</a:t>
            </a:r>
          </a:p>
        </p:txBody>
      </p:sp>
      <p:sp>
        <p:nvSpPr>
          <p:cNvPr id="4" name="Slide Number Placeholder 3"/>
          <p:cNvSpPr>
            <a:spLocks noGrp="1"/>
          </p:cNvSpPr>
          <p:nvPr>
            <p:ph type="sldNum" sz="quarter" idx="10"/>
          </p:nvPr>
        </p:nvSpPr>
        <p:spPr/>
        <p:txBody>
          <a:bodyPr/>
          <a:lstStyle/>
          <a:p>
            <a:fld id="{2CFAE7FA-676A-4935-A310-2B3A8747B9FF}" type="slidenum">
              <a:rPr lang="en-CA" smtClean="0"/>
              <a:t>15</a:t>
            </a:fld>
            <a:endParaRPr lang="en-CA" dirty="0"/>
          </a:p>
        </p:txBody>
      </p:sp>
    </p:spTree>
    <p:extLst>
      <p:ext uri="{BB962C8B-B14F-4D97-AF65-F5344CB8AC3E}">
        <p14:creationId xmlns:p14="http://schemas.microsoft.com/office/powerpoint/2010/main" val="3189121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Push you supervisor to send</a:t>
            </a:r>
            <a:r>
              <a:rPr lang="en-CA" baseline="0" dirty="0" smtClean="0"/>
              <a:t> you to a conference to present your work.  This goes for the internship and the thesis.</a:t>
            </a:r>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solidFill>
                  <a:prstClr val="black"/>
                </a:solidFill>
              </a:rPr>
              <a:pPr/>
              <a:t>16</a:t>
            </a:fld>
            <a:endParaRPr lang="en-CA" dirty="0">
              <a:solidFill>
                <a:prstClr val="black"/>
              </a:solidFill>
            </a:endParaRPr>
          </a:p>
        </p:txBody>
      </p:sp>
    </p:spTree>
    <p:extLst>
      <p:ext uri="{BB962C8B-B14F-4D97-AF65-F5344CB8AC3E}">
        <p14:creationId xmlns:p14="http://schemas.microsoft.com/office/powerpoint/2010/main" val="3583605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solidFill>
                  <a:prstClr val="black"/>
                </a:solidFill>
              </a:rPr>
              <a:pPr/>
              <a:t>17</a:t>
            </a:fld>
            <a:endParaRPr lang="en-CA" dirty="0">
              <a:solidFill>
                <a:prstClr val="black"/>
              </a:solidFill>
            </a:endParaRPr>
          </a:p>
        </p:txBody>
      </p:sp>
    </p:spTree>
    <p:extLst>
      <p:ext uri="{BB962C8B-B14F-4D97-AF65-F5344CB8AC3E}">
        <p14:creationId xmlns:p14="http://schemas.microsoft.com/office/powerpoint/2010/main" val="3821269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18</a:t>
            </a:fld>
            <a:endParaRPr lang="en-CA" dirty="0"/>
          </a:p>
        </p:txBody>
      </p:sp>
    </p:spTree>
    <p:extLst>
      <p:ext uri="{BB962C8B-B14F-4D97-AF65-F5344CB8AC3E}">
        <p14:creationId xmlns:p14="http://schemas.microsoft.com/office/powerpoint/2010/main" val="407886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CFAE7FA-676A-4935-A310-2B3A8747B9FF}" type="slidenum">
              <a:rPr lang="en-CA" smtClean="0"/>
              <a:t>19</a:t>
            </a:fld>
            <a:endParaRPr lang="en-CA" dirty="0"/>
          </a:p>
        </p:txBody>
      </p:sp>
    </p:spTree>
    <p:extLst>
      <p:ext uri="{BB962C8B-B14F-4D97-AF65-F5344CB8AC3E}">
        <p14:creationId xmlns:p14="http://schemas.microsoft.com/office/powerpoint/2010/main" val="1581443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a:t>
            </a:r>
            <a:r>
              <a:rPr lang="en-CA" baseline="0" dirty="0" smtClean="0"/>
              <a:t> thesis proposal provides an overview of the proposed research and needs to be approved by the supervisor and two other examiners.  There is no requirement for an oral defense of the thesis proposal though it is perhaps a helpful exercise to go through in preparation for your thesis defense.  That decision is left up to the supervisor.  At a minimum, the examiners and the supervisor need to read and provide comments on the thesis proposal document.  Your examiners should be professors with sufficient expertise to be qualified to review the research but also complementary to your supervisor.</a:t>
            </a:r>
            <a:endParaRPr lang="en-CA" dirty="0" smtClean="0"/>
          </a:p>
          <a:p>
            <a:endParaRPr lang="en-CA" dirty="0" smtClean="0"/>
          </a:p>
          <a:p>
            <a:r>
              <a:rPr lang="en-CA" dirty="0" smtClean="0"/>
              <a:t>For </a:t>
            </a:r>
            <a:r>
              <a:rPr lang="en-CA" dirty="0"/>
              <a:t>students in the MHS the Thesis</a:t>
            </a:r>
            <a:r>
              <a:rPr lang="en-CA" baseline="0" dirty="0"/>
              <a:t> proposal has to be approved before the beginning of the internship. </a:t>
            </a:r>
            <a:r>
              <a:rPr lang="en-CA" b="1" baseline="0" dirty="0"/>
              <a:t>The internship can be done in any semester once the thesis proposal has been successfully defended. </a:t>
            </a:r>
            <a:r>
              <a:rPr lang="en-CA" baseline="0" dirty="0"/>
              <a:t>Any exceptions should be discussed with the program director and brought to the attention of the Graduate Office. These situations include delayed internships or internships that do not coincide with the regular schedule of the semester, etc.</a:t>
            </a:r>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2</a:t>
            </a:fld>
            <a:endParaRPr lang="en-CA" dirty="0"/>
          </a:p>
        </p:txBody>
      </p:sp>
    </p:spTree>
    <p:extLst>
      <p:ext uri="{BB962C8B-B14F-4D97-AF65-F5344CB8AC3E}">
        <p14:creationId xmlns:p14="http://schemas.microsoft.com/office/powerpoint/2010/main" val="3361453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CFAE7FA-676A-4935-A310-2B3A8747B9FF}" type="slidenum">
              <a:rPr lang="en-CA" smtClean="0"/>
              <a:t>20</a:t>
            </a:fld>
            <a:endParaRPr lang="en-CA" dirty="0"/>
          </a:p>
        </p:txBody>
      </p:sp>
    </p:spTree>
    <p:extLst>
      <p:ext uri="{BB962C8B-B14F-4D97-AF65-F5344CB8AC3E}">
        <p14:creationId xmlns:p14="http://schemas.microsoft.com/office/powerpoint/2010/main" val="2311567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Students will work under the direction of their thesis supervisor and of a research mentor at the collaborating institution. The Internship will allow the student to conduct thesis research and at the same time learn about and be involved in one or several of the cutting-edge research projects conducted in the Institute or organisation. At the end of the session of the Internship, students will be required to present a report to their supervisor summarizing the research activities completed during the Internship. The Internship will be evaluated by the supervisor and the research</a:t>
            </a:r>
            <a:r>
              <a:rPr lang="en-CA" baseline="0" dirty="0" smtClean="0"/>
              <a:t> mentor </a:t>
            </a:r>
            <a:r>
              <a:rPr lang="en-CA" dirty="0" smtClean="0"/>
              <a:t>based on the written Internship report.  The Internship is graded on a S (Satisfactory) / NS (Not satisfactory) basis.</a:t>
            </a:r>
          </a:p>
          <a:p>
            <a:endParaRPr lang="en-CA" dirty="0" smtClean="0"/>
          </a:p>
          <a:p>
            <a:r>
              <a:rPr lang="en-CA" dirty="0" smtClean="0"/>
              <a:t>Students </a:t>
            </a:r>
            <a:r>
              <a:rPr lang="en-CA" dirty="0"/>
              <a:t>will </a:t>
            </a:r>
            <a:r>
              <a:rPr lang="en-CA" dirty="0" smtClean="0"/>
              <a:t>also need </a:t>
            </a:r>
            <a:r>
              <a:rPr lang="en-CA" dirty="0"/>
              <a:t>to do a presentation in the winter following their internship. </a:t>
            </a:r>
            <a:r>
              <a:rPr lang="en-CA" dirty="0" smtClean="0"/>
              <a:t> All </a:t>
            </a:r>
            <a:r>
              <a:rPr lang="en-CA" dirty="0"/>
              <a:t>MSc HS students will be invited, their supervisors will be expected to attend and their research mentors will be invited and will attend if possible.</a:t>
            </a:r>
          </a:p>
          <a:p>
            <a:endParaRPr lang="en-CA" dirty="0"/>
          </a:p>
          <a:p>
            <a:r>
              <a:rPr lang="en-CA" dirty="0"/>
              <a:t>Registration to MHS7991 is possible up to a maximum of 2 terms in exceptional cases. (ex. Start and end dates span two terms)</a:t>
            </a:r>
          </a:p>
          <a:p>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21</a:t>
            </a:fld>
            <a:endParaRPr lang="en-CA" dirty="0"/>
          </a:p>
        </p:txBody>
      </p:sp>
    </p:spTree>
    <p:extLst>
      <p:ext uri="{BB962C8B-B14F-4D97-AF65-F5344CB8AC3E}">
        <p14:creationId xmlns:p14="http://schemas.microsoft.com/office/powerpoint/2010/main" val="32342740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22</a:t>
            </a:fld>
            <a:endParaRPr lang="en-CA" dirty="0"/>
          </a:p>
        </p:txBody>
      </p:sp>
    </p:spTree>
    <p:extLst>
      <p:ext uri="{BB962C8B-B14F-4D97-AF65-F5344CB8AC3E}">
        <p14:creationId xmlns:p14="http://schemas.microsoft.com/office/powerpoint/2010/main" val="21790552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CFAE7FA-676A-4935-A310-2B3A8747B9FF}" type="slidenum">
              <a:rPr lang="en-CA" smtClean="0"/>
              <a:t>23</a:t>
            </a:fld>
            <a:endParaRPr lang="en-CA" dirty="0"/>
          </a:p>
        </p:txBody>
      </p:sp>
    </p:spTree>
    <p:extLst>
      <p:ext uri="{BB962C8B-B14F-4D97-AF65-F5344CB8AC3E}">
        <p14:creationId xmlns:p14="http://schemas.microsoft.com/office/powerpoint/2010/main" val="1118910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thesis proposal should include the what, how and when of your research</a:t>
            </a:r>
            <a:r>
              <a:rPr lang="en-CA" dirty="0" smtClean="0"/>
              <a:t>.  A well done thesis proposal will save</a:t>
            </a:r>
            <a:r>
              <a:rPr lang="en-CA" baseline="0" dirty="0" smtClean="0"/>
              <a:t> you a lot of heartache and time later as it should act as a template for your thesis.  It should include:</a:t>
            </a:r>
            <a:endParaRPr lang="en-CA" dirty="0"/>
          </a:p>
          <a:p>
            <a:r>
              <a:rPr lang="en-CA" dirty="0"/>
              <a:t>Objectives of </a:t>
            </a:r>
            <a:r>
              <a:rPr lang="en-CA" dirty="0" smtClean="0"/>
              <a:t>research (including explicit</a:t>
            </a:r>
            <a:r>
              <a:rPr lang="en-CA" baseline="0" dirty="0" smtClean="0"/>
              <a:t> research questions)</a:t>
            </a:r>
            <a:r>
              <a:rPr lang="en-CA" dirty="0" smtClean="0"/>
              <a:t> and how the proposed research is related to the</a:t>
            </a:r>
            <a:r>
              <a:rPr lang="en-CA" baseline="0" dirty="0" smtClean="0"/>
              <a:t> literature – what gap/advancement are you proposing to fill?  A lit review is not simply about listing a bunch of related papers.  It’s primary intent is to show how your research fits into the available literature and makes a contribution to it.</a:t>
            </a:r>
            <a:endParaRPr lang="en-CA" dirty="0"/>
          </a:p>
          <a:p>
            <a:r>
              <a:rPr lang="en-CA" dirty="0" smtClean="0"/>
              <a:t>Methodology</a:t>
            </a:r>
            <a:r>
              <a:rPr lang="en-CA" baseline="0" dirty="0" smtClean="0"/>
              <a:t> – how do you intend to seek an answer to your proposed research questions and what is your justification for your choice</a:t>
            </a:r>
            <a:endParaRPr lang="en-CA" dirty="0"/>
          </a:p>
          <a:p>
            <a:r>
              <a:rPr lang="en-CA" dirty="0"/>
              <a:t>Timeline (Proposed Internship Schedule</a:t>
            </a:r>
            <a:r>
              <a:rPr lang="en-CA" dirty="0" smtClean="0"/>
              <a:t>) – this is likely not going to be how things unfold but its good to have</a:t>
            </a:r>
            <a:r>
              <a:rPr lang="en-CA" baseline="0" dirty="0" smtClean="0"/>
              <a:t> a plan!  Should include any data retrievals, ethics approval,…</a:t>
            </a:r>
            <a:endParaRPr lang="en-CA" dirty="0"/>
          </a:p>
          <a:p>
            <a:r>
              <a:rPr lang="en-CA" dirty="0" smtClean="0"/>
              <a:t>Anticipated</a:t>
            </a:r>
            <a:r>
              <a:rPr lang="en-CA" baseline="0" dirty="0" smtClean="0"/>
              <a:t> results – what do you hope to achieve from this thesis?</a:t>
            </a:r>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3</a:t>
            </a:fld>
            <a:endParaRPr lang="en-CA" dirty="0"/>
          </a:p>
        </p:txBody>
      </p:sp>
    </p:spTree>
    <p:extLst>
      <p:ext uri="{BB962C8B-B14F-4D97-AF65-F5344CB8AC3E}">
        <p14:creationId xmlns:p14="http://schemas.microsoft.com/office/powerpoint/2010/main" val="134033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Once you have</a:t>
            </a:r>
            <a:r>
              <a:rPr lang="en-CA" baseline="0" dirty="0" smtClean="0"/>
              <a:t> completed your courses (and your internship if you are in the MHS program) then you need to remain active in the program by registering for THM 7999.  The examining board for you thesis may be, but does not have to be, the same as for your thesis proposal.  The link in the slide provides a helpful checklist to ensure that your thesis meets all the requirements of the university.</a:t>
            </a:r>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4</a:t>
            </a:fld>
            <a:endParaRPr lang="en-CA" dirty="0"/>
          </a:p>
        </p:txBody>
      </p:sp>
    </p:spTree>
    <p:extLst>
      <p:ext uri="{BB962C8B-B14F-4D97-AF65-F5344CB8AC3E}">
        <p14:creationId xmlns:p14="http://schemas.microsoft.com/office/powerpoint/2010/main" val="1424930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 typical thesis will include all the elements listed</a:t>
            </a:r>
            <a:r>
              <a:rPr lang="en-CA" baseline="0" dirty="0" smtClean="0"/>
              <a:t> in the slide.  Note that a thesis may veer from the original research question and that is fine.  It may result in unexpected outcomes.  The progression should be duly noted in the thesis.  Good research also does not hide the limitations and assumptions that go into the research.  You should be upfront about them and defend why they do not invalidate the research.</a:t>
            </a:r>
            <a:endParaRPr lang="en-CA" dirty="0" smtClean="0"/>
          </a:p>
          <a:p>
            <a:endParaRPr lang="en-CA" dirty="0" smtClean="0"/>
          </a:p>
          <a:p>
            <a:r>
              <a:rPr lang="en-CA" dirty="0" smtClean="0"/>
              <a:t>Theses </a:t>
            </a:r>
            <a:r>
              <a:rPr lang="en-CA" dirty="0" smtClean="0"/>
              <a:t>Canada, launched in 1965 at the request of the deans of Canadian graduate schools, is a collaborative program between Library and Archives Canada (LAC) and nearly 70 universities accredited by Universities Canada. It strives to:</a:t>
            </a:r>
          </a:p>
          <a:p>
            <a:endParaRPr lang="en-CA" dirty="0" smtClean="0"/>
          </a:p>
          <a:p>
            <a:r>
              <a:rPr lang="en-CA" dirty="0" smtClean="0"/>
              <a:t>    acquire and preserve theses and dissertations from participating universities</a:t>
            </a:r>
          </a:p>
          <a:p>
            <a:r>
              <a:rPr lang="en-CA" dirty="0" smtClean="0"/>
              <a:t>    provide free access to Canadian electronic theses and dissertations in the collection</a:t>
            </a:r>
          </a:p>
          <a:p>
            <a:r>
              <a:rPr lang="en-CA" dirty="0" smtClean="0"/>
              <a:t>    facilitate access to non-digital theses and dissertations in the collection. </a:t>
            </a:r>
          </a:p>
          <a:p>
            <a:endParaRPr lang="en-CA" dirty="0" smtClean="0"/>
          </a:p>
          <a:p>
            <a:r>
              <a:rPr lang="en-CA" dirty="0" smtClean="0"/>
              <a:t>The collection contains both microfiche and electronic theses and dissertations that are for personal or academic research purposes. Any commercial use, publication, reproduction or lending of this material is strictly prohibited</a:t>
            </a:r>
            <a:r>
              <a:rPr lang="en-CA" dirty="0" smtClean="0"/>
              <a:t>.</a:t>
            </a:r>
            <a:endParaRPr lang="en-CA" dirty="0" smtClean="0"/>
          </a:p>
        </p:txBody>
      </p:sp>
      <p:sp>
        <p:nvSpPr>
          <p:cNvPr id="4" name="Slide Number Placeholder 3"/>
          <p:cNvSpPr>
            <a:spLocks noGrp="1"/>
          </p:cNvSpPr>
          <p:nvPr>
            <p:ph type="sldNum" sz="quarter" idx="10"/>
          </p:nvPr>
        </p:nvSpPr>
        <p:spPr/>
        <p:txBody>
          <a:bodyPr/>
          <a:lstStyle/>
          <a:p>
            <a:fld id="{2CFAE7FA-676A-4935-A310-2B3A8747B9FF}" type="slidenum">
              <a:rPr lang="en-CA" smtClean="0"/>
              <a:t>5</a:t>
            </a:fld>
            <a:endParaRPr lang="en-CA" dirty="0"/>
          </a:p>
        </p:txBody>
      </p:sp>
    </p:spTree>
    <p:extLst>
      <p:ext uri="{BB962C8B-B14F-4D97-AF65-F5344CB8AC3E}">
        <p14:creationId xmlns:p14="http://schemas.microsoft.com/office/powerpoint/2010/main" val="3643729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Students in the MSc in Health Systems program must complete 30 units (12 course units and 4.5 units of electives), a 6-unit Health Systems Research Internship and 12 units for the thesis. The specific program requirements follow. </a:t>
            </a:r>
            <a:endParaRPr lang="en-CA" dirty="0" smtClean="0"/>
          </a:p>
          <a:p>
            <a:endParaRPr lang="en-CA" dirty="0" smtClean="0"/>
          </a:p>
          <a:p>
            <a:r>
              <a:rPr lang="en-CA" b="1" dirty="0" smtClean="0"/>
              <a:t>Core Courses (7.5 units)</a:t>
            </a:r>
          </a:p>
          <a:p>
            <a:pPr>
              <a:buFont typeface="Arial" panose="020B0604020202020204" pitchFamily="34" charset="0"/>
              <a:buChar char="•"/>
            </a:pPr>
            <a:r>
              <a:rPr lang="en-CA" dirty="0" smtClean="0"/>
              <a:t>MHS 5301 </a:t>
            </a:r>
            <a:r>
              <a:rPr lang="en-CA" i="1" dirty="0" smtClean="0"/>
              <a:t>Research Design Methodologies and the Conduct of Research </a:t>
            </a:r>
            <a:r>
              <a:rPr lang="en-CA" dirty="0" smtClean="0"/>
              <a:t>(3 units)</a:t>
            </a:r>
          </a:p>
          <a:p>
            <a:pPr>
              <a:buFont typeface="Arial" panose="020B0604020202020204" pitchFamily="34" charset="0"/>
              <a:buChar char="•"/>
            </a:pPr>
            <a:r>
              <a:rPr lang="en-CA" dirty="0" smtClean="0"/>
              <a:t>MHS 6380 </a:t>
            </a:r>
            <a:r>
              <a:rPr lang="en-CA" i="1" dirty="0" smtClean="0"/>
              <a:t>Systems Analysis, Modeling, and Decision Support for Health </a:t>
            </a:r>
            <a:r>
              <a:rPr lang="en-CA" dirty="0" smtClean="0"/>
              <a:t>(3 </a:t>
            </a:r>
            <a:r>
              <a:rPr lang="en-CA" dirty="0" smtClean="0">
                <a:effectLst/>
              </a:rPr>
              <a:t>units</a:t>
            </a:r>
            <a:r>
              <a:rPr lang="en-CA" dirty="0" smtClean="0"/>
              <a:t>)</a:t>
            </a:r>
          </a:p>
          <a:p>
            <a:pPr>
              <a:buFont typeface="Arial" panose="020B0604020202020204" pitchFamily="34" charset="0"/>
              <a:buChar char="•"/>
            </a:pPr>
            <a:r>
              <a:rPr lang="en-CA" dirty="0" smtClean="0"/>
              <a:t>MHS 6991</a:t>
            </a:r>
            <a:r>
              <a:rPr lang="en-CA" i="1" dirty="0" smtClean="0"/>
              <a:t> Health Systems Research Seminar </a:t>
            </a:r>
            <a:endParaRPr lang="en-CA" dirty="0" smtClean="0"/>
          </a:p>
          <a:p>
            <a:pPr>
              <a:buFont typeface="Arial" panose="020B0604020202020204" pitchFamily="34" charset="0"/>
              <a:buChar char="•"/>
            </a:pPr>
            <a:r>
              <a:rPr lang="en-CA" dirty="0" smtClean="0"/>
              <a:t>At least 1.5 </a:t>
            </a:r>
            <a:r>
              <a:rPr lang="en-CA" dirty="0" smtClean="0">
                <a:effectLst/>
              </a:rPr>
              <a:t>units </a:t>
            </a:r>
            <a:r>
              <a:rPr lang="en-CA" dirty="0" smtClean="0"/>
              <a:t>of MHA courses</a:t>
            </a:r>
          </a:p>
          <a:p>
            <a:r>
              <a:rPr lang="en-CA" b="1" dirty="0" smtClean="0"/>
              <a:t>Electives Courses (4.5 units)</a:t>
            </a:r>
          </a:p>
          <a:p>
            <a:r>
              <a:rPr lang="en-CA" dirty="0" smtClean="0"/>
              <a:t>Students in consultation with their thesis supervisor will select elective courses in areas related to their research topics. In particular, all courses offered in the MHA program are open to </a:t>
            </a:r>
            <a:r>
              <a:rPr lang="en-CA" dirty="0" smtClean="0"/>
              <a:t>MSc </a:t>
            </a:r>
            <a:r>
              <a:rPr lang="en-CA" dirty="0" smtClean="0"/>
              <a:t>students. Enrolment to courses offered in the MBA and other graduate programs will normally require permission from the respective Program Directors. </a:t>
            </a:r>
            <a:r>
              <a:rPr lang="en-CA" dirty="0" smtClean="0">
                <a:hlinkClick r:id="rId3"/>
              </a:rPr>
              <a:t>View the list of the recommended elective </a:t>
            </a:r>
            <a:r>
              <a:rPr lang="en-CA" dirty="0" smtClean="0">
                <a:hlinkClick r:id="rId3"/>
              </a:rPr>
              <a:t>courses</a:t>
            </a:r>
            <a:r>
              <a:rPr lang="en-CA" dirty="0" smtClean="0"/>
              <a:t>.</a:t>
            </a:r>
            <a:r>
              <a:rPr lang="en-CA" baseline="0" dirty="0" smtClean="0"/>
              <a:t>  </a:t>
            </a:r>
            <a:r>
              <a:rPr lang="en-CA" dirty="0" smtClean="0"/>
              <a:t>In </a:t>
            </a:r>
            <a:r>
              <a:rPr lang="en-CA" dirty="0" smtClean="0"/>
              <a:t>addition to the above list, courses from </a:t>
            </a:r>
            <a:r>
              <a:rPr lang="en-CA" dirty="0" smtClean="0">
                <a:hlinkClick r:id="rId4"/>
              </a:rPr>
              <a:t>other graduate programs</a:t>
            </a:r>
            <a:r>
              <a:rPr lang="en-CA" dirty="0" smtClean="0"/>
              <a:t> on or off campus are permissible with the approval of the thesis supervisor, the MSc in Health Systems program director, and the appropriate program director in the case of courses in other faculties and academic units and institutions. </a:t>
            </a:r>
          </a:p>
          <a:p>
            <a:r>
              <a:rPr lang="en-CA" b="1" dirty="0" smtClean="0"/>
              <a:t>MHS 6991 Health Systems Research Seminar Series (HSRSS)</a:t>
            </a:r>
          </a:p>
          <a:p>
            <a:r>
              <a:rPr lang="en-CA" dirty="0" smtClean="0"/>
              <a:t>Students are required to attend at least 6 management research seminars over the course of their program. Some seminars will be delivered in English and some in French. Students will enrol continuously in the </a:t>
            </a:r>
            <a:r>
              <a:rPr lang="en-CA" b="1" dirty="0" smtClean="0"/>
              <a:t>MHS 6991</a:t>
            </a:r>
            <a:r>
              <a:rPr lang="en-CA" dirty="0" smtClean="0"/>
              <a:t> Health Systems Research Seminar Series every session from the beginning of their program. </a:t>
            </a:r>
          </a:p>
          <a:p>
            <a:r>
              <a:rPr lang="en-CA" dirty="0" smtClean="0"/>
              <a:t>The notation "CTN" (for continued) will be awarded each session until the successful completion of the seminar requirements, at which point a grade of S (satisfactory) or NS (non satisfactory) will be entered. A student who obtains the grade NS must withdraw from the program. The thesis supervisor, in the annual progress report for the student, will confirm attendance and active participation in the seminars. </a:t>
            </a:r>
            <a:endParaRPr lang="en-CA" dirty="0" smtClean="0"/>
          </a:p>
          <a:p>
            <a:r>
              <a:rPr lang="en-CA" b="1" dirty="0" smtClean="0"/>
              <a:t>MHS 7991 Health Systems Research Internship: Thesis and Research Practicum (6 units)</a:t>
            </a:r>
          </a:p>
          <a:p>
            <a:r>
              <a:rPr lang="en-CA" dirty="0" smtClean="0"/>
              <a:t>All MSc candidates will be required to undertake a one semester Health Systems Research Internship that takes place in one of the collaborating Research Institutes under the direct supervision of the Research Institute Mentor. </a:t>
            </a:r>
          </a:p>
          <a:p>
            <a:r>
              <a:rPr lang="en-CA" dirty="0" smtClean="0"/>
              <a:t>The student will work under the direct supervision of the thesis supervisor and of the Internship Supervisor who is an institute researcher, involved in the thesis research and a member of candidate's Thesis Committee. The Internship will allow the student to conduct thesis research and at the same time learn about and be involved in one or several of the cutting-edge research projects conducted in the Institute. </a:t>
            </a:r>
          </a:p>
          <a:p>
            <a:r>
              <a:rPr lang="en-CA" dirty="0" smtClean="0"/>
              <a:t>It is expected that the student while doing the Health Systems Research Internship will participate in research seminars offered at the Institute as per the advice of the Internship supervisor as well as in the Health Systems Research Seminar. At the end of the semester of the research internship, students will be required to present an internship report to their Thesis Committee summarizing the research activities completed during the internship.</a:t>
            </a:r>
            <a:br>
              <a:rPr lang="en-CA" dirty="0" smtClean="0"/>
            </a:br>
            <a:r>
              <a:rPr lang="en-CA" dirty="0" smtClean="0"/>
              <a:t/>
            </a:r>
            <a:br>
              <a:rPr lang="en-CA" dirty="0" smtClean="0"/>
            </a:br>
            <a:r>
              <a:rPr lang="en-CA" dirty="0" smtClean="0"/>
              <a:t>The Internship will be evaluated by the members of the Thesis Committee based on:</a:t>
            </a:r>
            <a:br>
              <a:rPr lang="en-CA" dirty="0" smtClean="0"/>
            </a:br>
            <a:r>
              <a:rPr lang="en-CA" dirty="0" smtClean="0"/>
              <a:t>(</a:t>
            </a:r>
            <a:r>
              <a:rPr lang="en-CA" dirty="0" err="1" smtClean="0"/>
              <a:t>i</a:t>
            </a:r>
            <a:r>
              <a:rPr lang="en-CA" dirty="0" smtClean="0"/>
              <a:t>) the Health Systems Research Seminar presentation and</a:t>
            </a:r>
            <a:br>
              <a:rPr lang="en-CA" dirty="0" smtClean="0"/>
            </a:br>
            <a:r>
              <a:rPr lang="en-CA" dirty="0" smtClean="0"/>
              <a:t>(ii) the written internship report to the Thesis Committee. The Internship is graded on a "Satisfactory/Non-Satisfactory" basis.</a:t>
            </a:r>
            <a:br>
              <a:rPr lang="en-CA" dirty="0" smtClean="0"/>
            </a:br>
            <a:r>
              <a:rPr lang="en-CA" dirty="0" smtClean="0"/>
              <a:t/>
            </a:r>
            <a:br>
              <a:rPr lang="en-CA" dirty="0" smtClean="0"/>
            </a:br>
            <a:r>
              <a:rPr lang="en-CA" dirty="0" smtClean="0"/>
              <a:t>The main objective of the Internship is to help students complete their thesis research through enhanced interactions with researchers in the appropriate field of study. Secondary goals are: </a:t>
            </a:r>
          </a:p>
          <a:p>
            <a:pPr>
              <a:buFont typeface="Arial" panose="020B0604020202020204" pitchFamily="34" charset="0"/>
              <a:buChar char="•"/>
            </a:pPr>
            <a:r>
              <a:rPr lang="en-CA" dirty="0" smtClean="0"/>
              <a:t>To immerse a student in a research-intensive work environment;</a:t>
            </a:r>
          </a:p>
          <a:p>
            <a:pPr>
              <a:buFont typeface="Arial" panose="020B0604020202020204" pitchFamily="34" charset="0"/>
              <a:buChar char="•"/>
            </a:pPr>
            <a:r>
              <a:rPr lang="en-CA" dirty="0" smtClean="0"/>
              <a:t>To prepare student for future work in a research environment;</a:t>
            </a:r>
          </a:p>
          <a:p>
            <a:pPr>
              <a:buFont typeface="Arial" panose="020B0604020202020204" pitchFamily="34" charset="0"/>
              <a:buChar char="•"/>
            </a:pPr>
            <a:r>
              <a:rPr lang="en-CA" dirty="0" smtClean="0"/>
              <a:t>To expose to and involve a student in other research projects.</a:t>
            </a:r>
          </a:p>
          <a:p>
            <a:endParaRPr lang="en-CA" dirty="0" smtClean="0"/>
          </a:p>
          <a:p>
            <a:r>
              <a:rPr lang="en-CA" b="1" dirty="0" smtClean="0"/>
              <a:t>THM </a:t>
            </a:r>
            <a:r>
              <a:rPr lang="en-CA" b="1" dirty="0" smtClean="0"/>
              <a:t>7999 Thesis (12 units)</a:t>
            </a:r>
          </a:p>
          <a:p>
            <a:r>
              <a:rPr lang="en-CA" dirty="0" smtClean="0"/>
              <a:t>Candidates </a:t>
            </a:r>
            <a:r>
              <a:rPr lang="en-CA" dirty="0" smtClean="0"/>
              <a:t>enrolled </a:t>
            </a:r>
            <a:r>
              <a:rPr lang="en-CA" dirty="0" smtClean="0"/>
              <a:t>for the MSc in Health Systems program must submit to their Thesis Committee, before the end of the second semester of enrolment in the program, a clearly defined research proposal. The Thesis Committee will be formed prior to the thesis proposal submission. </a:t>
            </a:r>
            <a:br>
              <a:rPr lang="en-CA" dirty="0" smtClean="0"/>
            </a:br>
            <a:r>
              <a:rPr lang="en-CA" dirty="0" smtClean="0"/>
              <a:t/>
            </a:r>
            <a:br>
              <a:rPr lang="en-CA" dirty="0" smtClean="0"/>
            </a:br>
            <a:r>
              <a:rPr lang="en-CA" dirty="0" smtClean="0"/>
              <a:t>Approval of the proposal by the Thesis Committee will normally be obtained by the end of the second semester and no later than the end of the third semester. A student must enrol in the Master's thesis in the semester immediately following the approval of the proposal.</a:t>
            </a:r>
            <a:br>
              <a:rPr lang="en-CA" dirty="0" smtClean="0"/>
            </a:br>
            <a:r>
              <a:rPr lang="en-CA" dirty="0" smtClean="0"/>
              <a:t/>
            </a:r>
            <a:br>
              <a:rPr lang="en-CA" dirty="0" smtClean="0"/>
            </a:br>
            <a:r>
              <a:rPr lang="en-CA" dirty="0" smtClean="0"/>
              <a:t>A student whose proposal is not approved on the first attempt may be permitted to submit a second </a:t>
            </a:r>
            <a:r>
              <a:rPr lang="en-CA" dirty="0" smtClean="0"/>
              <a:t>proposal. </a:t>
            </a:r>
            <a:r>
              <a:rPr lang="en-CA" dirty="0" smtClean="0"/>
              <a:t>Failure to obtain approval following the second submission will result in withdrawal from the Program.</a:t>
            </a:r>
            <a:br>
              <a:rPr lang="en-CA" dirty="0" smtClean="0"/>
            </a:br>
            <a:r>
              <a:rPr lang="en-CA" dirty="0" smtClean="0"/>
              <a:t/>
            </a:r>
            <a:br>
              <a:rPr lang="en-CA" dirty="0" smtClean="0"/>
            </a:br>
            <a:r>
              <a:rPr lang="en-CA" dirty="0" smtClean="0"/>
              <a:t>Once the thesis proposal is accepted, students </a:t>
            </a:r>
            <a:r>
              <a:rPr lang="en-CA" dirty="0" smtClean="0"/>
              <a:t>are </a:t>
            </a:r>
            <a:r>
              <a:rPr lang="en-CA" dirty="0" smtClean="0"/>
              <a:t>eligible to start their Health Systems Research Internship with one of the collaborating organizations (see MHS 7991</a:t>
            </a:r>
            <a:r>
              <a:rPr lang="en-CA" dirty="0" smtClean="0"/>
              <a:t>).  Commencement</a:t>
            </a:r>
            <a:r>
              <a:rPr lang="en-CA" baseline="0" dirty="0" smtClean="0"/>
              <a:t> of the internship prior to successful defense of the thesis proposal can only occur with the approval of the program director.</a:t>
            </a:r>
            <a:r>
              <a:rPr lang="en-CA" dirty="0" smtClean="0"/>
              <a:t/>
            </a:r>
            <a:br>
              <a:rPr lang="en-CA" dirty="0" smtClean="0"/>
            </a:br>
            <a:r>
              <a:rPr lang="en-CA" dirty="0" smtClean="0"/>
              <a:t/>
            </a:r>
            <a:br>
              <a:rPr lang="en-CA" dirty="0" smtClean="0"/>
            </a:br>
            <a:r>
              <a:rPr lang="en-CA" dirty="0" smtClean="0"/>
              <a:t>The completed thesis will be evaluated by a Thesis Examining Board composed of at least two </a:t>
            </a:r>
            <a:r>
              <a:rPr lang="en-CA" dirty="0" smtClean="0"/>
              <a:t>professors</a:t>
            </a:r>
            <a:r>
              <a:rPr lang="en-CA" baseline="0" dirty="0" smtClean="0"/>
              <a:t> approved by the supervisor and the director of the program</a:t>
            </a:r>
            <a:r>
              <a:rPr lang="en-CA" dirty="0" smtClean="0"/>
              <a:t>. </a:t>
            </a:r>
            <a:endParaRPr lang="en-CA" dirty="0" smtClean="0"/>
          </a:p>
          <a:p>
            <a:endParaRPr lang="en-CA" dirty="0"/>
          </a:p>
          <a:p>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6</a:t>
            </a:fld>
            <a:endParaRPr lang="en-CA" dirty="0"/>
          </a:p>
        </p:txBody>
      </p:sp>
    </p:spTree>
    <p:extLst>
      <p:ext uri="{BB962C8B-B14F-4D97-AF65-F5344CB8AC3E}">
        <p14:creationId xmlns:p14="http://schemas.microsoft.com/office/powerpoint/2010/main" val="2353684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MSc in Management students must complete 30 units, consisting of 18 units of coursework (9 units of core courses and 9 units of elective courses) and 12 units for a thesis.</a:t>
            </a:r>
          </a:p>
          <a:p>
            <a:endParaRPr lang="en-CA" dirty="0"/>
          </a:p>
          <a:p>
            <a:r>
              <a:rPr lang="en-CA" dirty="0"/>
              <a:t>In addition, they must attend the Management Research Seminar Series (MRSS).</a:t>
            </a:r>
          </a:p>
          <a:p>
            <a:endParaRPr lang="en-CA" dirty="0"/>
          </a:p>
          <a:p>
            <a:r>
              <a:rPr lang="en-CA" dirty="0"/>
              <a:t>Students who complete all three courses within one field and who complete a thesis in the same field will be awarded a concentration in that field. Each course is worth 3 units. </a:t>
            </a:r>
          </a:p>
          <a:p>
            <a:endParaRPr lang="en-CA" dirty="0"/>
          </a:p>
          <a:p>
            <a:r>
              <a:rPr lang="en-CA" dirty="0"/>
              <a:t>Core Courses (9 units)</a:t>
            </a:r>
          </a:p>
          <a:p>
            <a:endParaRPr lang="en-CA" dirty="0"/>
          </a:p>
          <a:p>
            <a:r>
              <a:rPr lang="en-CA" dirty="0"/>
              <a:t>    MGT 5100 Research Design Methodologies and the Conduct of Research (3 units)</a:t>
            </a:r>
          </a:p>
          <a:p>
            <a:r>
              <a:rPr lang="en-CA" dirty="0"/>
              <a:t>    MGT 5300 Foundations of Management Theory (3 units)</a:t>
            </a:r>
          </a:p>
          <a:p>
            <a:endParaRPr lang="en-CA" dirty="0"/>
          </a:p>
          <a:p>
            <a:r>
              <a:rPr lang="en-CA" dirty="0"/>
              <a:t>At least one of the following courses:</a:t>
            </a:r>
          </a:p>
          <a:p>
            <a:endParaRPr lang="en-CA" dirty="0"/>
          </a:p>
          <a:p>
            <a:r>
              <a:rPr lang="en-CA" dirty="0"/>
              <a:t>    MGT 5101 Multivariate Research Methods (3 units) OR</a:t>
            </a:r>
          </a:p>
          <a:p>
            <a:r>
              <a:rPr lang="en-CA" dirty="0"/>
              <a:t>    MGT 5102 Qualitative Research Methods (3 units)</a:t>
            </a:r>
          </a:p>
          <a:p>
            <a:endParaRPr lang="en-CA" dirty="0"/>
          </a:p>
          <a:p>
            <a:r>
              <a:rPr lang="en-CA" dirty="0"/>
              <a:t>Elective Courses (9 units)</a:t>
            </a:r>
          </a:p>
          <a:p>
            <a:endParaRPr lang="en-CA" dirty="0"/>
          </a:p>
          <a:p>
            <a:r>
              <a:rPr lang="en-CA" dirty="0"/>
              <a:t>Students, in consultation with their supervisor, select 9 units of elective courses in areas generally related to their chosen field and to their research topics. Students who complete all three core electives (listed below) and their thesis in one of the two fields will be awarded the MSc in Management with a concentration in that field.</a:t>
            </a:r>
          </a:p>
          <a:p>
            <a:endParaRPr lang="en-CA" dirty="0"/>
          </a:p>
          <a:p>
            <a:r>
              <a:rPr lang="en-CA" dirty="0"/>
              <a:t>N.B. The availability of these courses may alternate from year to year.</a:t>
            </a:r>
          </a:p>
          <a:p>
            <a:r>
              <a:rPr lang="en-CA" dirty="0"/>
              <a:t>Innovation Management Field</a:t>
            </a:r>
          </a:p>
          <a:p>
            <a:endParaRPr lang="en-CA" dirty="0"/>
          </a:p>
          <a:p>
            <a:r>
              <a:rPr lang="en-CA" dirty="0"/>
              <a:t>    MGT 6160 Systems of Innovation (3 units)</a:t>
            </a:r>
          </a:p>
          <a:p>
            <a:r>
              <a:rPr lang="en-CA" dirty="0"/>
              <a:t>    MGT 6161 Managing Corporate Innovations (3 units)</a:t>
            </a:r>
          </a:p>
          <a:p>
            <a:r>
              <a:rPr lang="en-CA" dirty="0"/>
              <a:t>    MGT 6169 Recent Topics in Innovation Management (3 units)</a:t>
            </a:r>
          </a:p>
          <a:p>
            <a:endParaRPr lang="en-CA" dirty="0"/>
          </a:p>
          <a:p>
            <a:r>
              <a:rPr lang="en-CA" dirty="0"/>
              <a:t>Entrepreneurship Field</a:t>
            </a:r>
          </a:p>
          <a:p>
            <a:endParaRPr lang="en-CA" dirty="0"/>
          </a:p>
          <a:p>
            <a:r>
              <a:rPr lang="en-CA" dirty="0"/>
              <a:t>    MGT 6110 Entrepreneurial Process and Opportunity Recognition (3 units)</a:t>
            </a:r>
          </a:p>
          <a:p>
            <a:r>
              <a:rPr lang="en-CA" dirty="0"/>
              <a:t>    MGT 6111 Venture Capital and Private Equity (3 units)</a:t>
            </a:r>
          </a:p>
          <a:p>
            <a:r>
              <a:rPr lang="en-CA" dirty="0"/>
              <a:t>    MGT 6190 Research Topics in Management: Entrepreneurial Marketing (3 units)</a:t>
            </a:r>
          </a:p>
          <a:p>
            <a:endParaRPr lang="en-CA" dirty="0"/>
          </a:p>
          <a:p>
            <a:r>
              <a:rPr lang="en-CA" dirty="0"/>
              <a:t>Finance Field</a:t>
            </a:r>
          </a:p>
          <a:p>
            <a:endParaRPr lang="en-CA" dirty="0"/>
          </a:p>
          <a:p>
            <a:r>
              <a:rPr lang="en-CA" dirty="0"/>
              <a:t>    MGT 6101 Theory of Finance (3 units)</a:t>
            </a:r>
          </a:p>
          <a:p>
            <a:r>
              <a:rPr lang="en-CA" dirty="0"/>
              <a:t>    MGT 6102 Financial Risk Management and Derivative Securities (3 units)</a:t>
            </a:r>
          </a:p>
          <a:p>
            <a:r>
              <a:rPr lang="en-CA" dirty="0"/>
              <a:t>    MGT 6111 Venture Capital and Private Equity (3 units)</a:t>
            </a:r>
          </a:p>
          <a:p>
            <a:endParaRPr lang="en-CA" dirty="0"/>
          </a:p>
          <a:p>
            <a:r>
              <a:rPr lang="en-CA" dirty="0"/>
              <a:t>Other Courses</a:t>
            </a:r>
          </a:p>
          <a:p>
            <a:endParaRPr lang="en-CA" dirty="0"/>
          </a:p>
          <a:p>
            <a:r>
              <a:rPr lang="en-CA" dirty="0"/>
              <a:t>    MGT 6190 Research Topics in Management (3 units)</a:t>
            </a:r>
          </a:p>
          <a:p>
            <a:r>
              <a:rPr lang="en-CA" dirty="0"/>
              <a:t>    MGT 6990 Research Practicum (3 units): This practicum is for students who wish to complete a research project with an organization such as a company, a government department or agency, a non-profit organization, a think-tank, or a research institution. It aims to give interested students the opportunity to practice research skills acquired during the program. Over the course of a term, students must complete research activities and prepare a report, either individually or as a group, depending on the needs of the organization and the scope of the project.</a:t>
            </a:r>
          </a:p>
          <a:p>
            <a:endParaRPr lang="en-CA" dirty="0"/>
          </a:p>
          <a:p>
            <a:r>
              <a:rPr lang="en-CA" dirty="0"/>
              <a:t>    Prerequisite: Enrolment for the practicum must be approved by the program director.</a:t>
            </a:r>
          </a:p>
          <a:p>
            <a:r>
              <a:rPr lang="en-CA" dirty="0"/>
              <a:t>    MGT 6998 Directed Readings (3 units): Students can take no more than one Directed Readings (3 units) course. Note that Directed Readings cannot replace one of the core electives. With the approval of the program director, a Directed Readings course may exceptionally replace one of the mandatory electives specific to the concentration, but the topic must be directly relevant to the specific concentration.</a:t>
            </a:r>
          </a:p>
          <a:p>
            <a:endParaRPr lang="en-CA" dirty="0"/>
          </a:p>
          <a:p>
            <a:r>
              <a:rPr lang="en-CA" dirty="0"/>
              <a:t>    In addition to the above, courses from the MHA, MBA, EMP, and other graduate programs elsewhere on or off campus are permissible with the approval of the thesis supervisor, the MSc in Management program director, and the appropriate program director in the case of courses in other faculties and academic units and institutions.</a:t>
            </a:r>
          </a:p>
          <a:p>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7</a:t>
            </a:fld>
            <a:endParaRPr lang="en-CA" dirty="0"/>
          </a:p>
        </p:txBody>
      </p:sp>
    </p:spTree>
    <p:extLst>
      <p:ext uri="{BB962C8B-B14F-4D97-AF65-F5344CB8AC3E}">
        <p14:creationId xmlns:p14="http://schemas.microsoft.com/office/powerpoint/2010/main" val="3650470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Submit </a:t>
            </a:r>
            <a:r>
              <a:rPr lang="en-CA" b="1" dirty="0"/>
              <a:t>your Thesis (https://www.ruor.uottawa.ca/submit-thesis.jsp?locale=en#submit-thesis-step1)</a:t>
            </a:r>
          </a:p>
          <a:p>
            <a:r>
              <a:rPr lang="en-CA" b="1" dirty="0"/>
              <a:t>Before submitting online, you must complete and submit all forms required by the University (see Step 1). Otherwise your online submission will be rejected.</a:t>
            </a:r>
          </a:p>
          <a:p>
            <a:endParaRPr lang="en-CA" b="1" dirty="0"/>
          </a:p>
          <a:p>
            <a:pPr marL="228600" indent="-228600">
              <a:buFont typeface="+mj-lt"/>
              <a:buAutoNum type="arabicPeriod"/>
            </a:pPr>
            <a:r>
              <a:rPr lang="en-CA" b="0" dirty="0"/>
              <a:t>    Log in to uO Research with your @uottawa.ca account.</a:t>
            </a:r>
          </a:p>
          <a:p>
            <a:pPr marL="228600" indent="-228600">
              <a:buFont typeface="+mj-lt"/>
              <a:buAutoNum type="arabicPeriod"/>
            </a:pPr>
            <a:r>
              <a:rPr lang="en-CA" b="0" dirty="0"/>
              <a:t>    From the "My Workspace" page, click "New Submission" or select an unfinished submission.</a:t>
            </a:r>
          </a:p>
          <a:p>
            <a:pPr marL="228600" indent="-228600">
              <a:buFont typeface="+mj-lt"/>
              <a:buAutoNum type="arabicPeriod"/>
            </a:pPr>
            <a:r>
              <a:rPr lang="en-CA" b="0" dirty="0"/>
              <a:t>    Select the "Thesis, 2011 -" collection from the dropdown menu.</a:t>
            </a:r>
          </a:p>
          <a:p>
            <a:pPr marL="228600" indent="-228600">
              <a:buFont typeface="+mj-lt"/>
              <a:buAutoNum type="arabicPeriod"/>
            </a:pPr>
            <a:r>
              <a:rPr lang="en-CA" b="0" dirty="0"/>
              <a:t>    Fill out the description form with the information required.</a:t>
            </a:r>
          </a:p>
          <a:p>
            <a:pPr marL="228600" indent="-228600">
              <a:buFont typeface="+mj-lt"/>
              <a:buAutoNum type="arabicPeriod"/>
            </a:pPr>
            <a:r>
              <a:rPr lang="en-CA" b="0" dirty="0"/>
              <a:t>    If you have an approved embargo request, select an embargo period.</a:t>
            </a:r>
          </a:p>
          <a:p>
            <a:pPr marL="228600" indent="-228600">
              <a:buFont typeface="+mj-lt"/>
              <a:buAutoNum type="arabicPeriod"/>
            </a:pPr>
            <a:r>
              <a:rPr lang="en-CA" b="0" dirty="0"/>
              <a:t>    Upload your thesis file.</a:t>
            </a:r>
          </a:p>
          <a:p>
            <a:pPr marL="228600" indent="-228600">
              <a:buFont typeface="+mj-lt"/>
              <a:buAutoNum type="arabicPeriod"/>
            </a:pPr>
            <a:r>
              <a:rPr lang="en-CA" b="0" dirty="0"/>
              <a:t>    Review your submission and make corrections, if necessary.</a:t>
            </a:r>
          </a:p>
          <a:p>
            <a:pPr marL="228600" indent="-228600">
              <a:buFont typeface="+mj-lt"/>
              <a:buAutoNum type="arabicPeriod"/>
            </a:pPr>
            <a:r>
              <a:rPr lang="en-CA" b="0" dirty="0"/>
              <a:t>    Read the non-exclusive distribution license carefully and then grant the license to complete the submission process.</a:t>
            </a:r>
          </a:p>
          <a:p>
            <a:endParaRPr lang="en-CA" b="1" dirty="0"/>
          </a:p>
          <a:p>
            <a:endParaRPr lang="en-CA" b="1" dirty="0"/>
          </a:p>
          <a:p>
            <a:r>
              <a:rPr lang="en-CA" b="1" dirty="0"/>
              <a:t>*Decision to defend the thesis or to revise the thesis prior to the defence</a:t>
            </a:r>
          </a:p>
          <a:p>
            <a:endParaRPr lang="en-CA" dirty="0"/>
          </a:p>
          <a:p>
            <a:r>
              <a:rPr lang="en-CA" dirty="0"/>
              <a:t>After receiving the evaluation reports, the student reads them and consults his or her supervisor before making the decision whether to defend his or her thesis or to make revisions before the defence.</a:t>
            </a:r>
          </a:p>
          <a:p>
            <a:r>
              <a:rPr lang="en-CA" dirty="0"/>
              <a:t>The student has a period of 5 days to choose between these two options.</a:t>
            </a:r>
          </a:p>
          <a:p>
            <a:r>
              <a:rPr lang="en-CA" dirty="0"/>
              <a:t>The decision to revise the thesis before the defence or to withdraw from the program will be a failure that will appear as an NS (not satisfactory) grade on the student's transcript.</a:t>
            </a:r>
          </a:p>
          <a:p>
            <a:r>
              <a:rPr lang="en-CA" dirty="0"/>
              <a:t>The student who decides to revise his or her thesis must file it for defence with the same jury within a maximum period of three (3) consecutive terms. The student must be registered for each terms to make the revisions.</a:t>
            </a:r>
          </a:p>
        </p:txBody>
      </p:sp>
      <p:sp>
        <p:nvSpPr>
          <p:cNvPr id="4" name="Slide Number Placeholder 3"/>
          <p:cNvSpPr>
            <a:spLocks noGrp="1"/>
          </p:cNvSpPr>
          <p:nvPr>
            <p:ph type="sldNum" sz="quarter" idx="10"/>
          </p:nvPr>
        </p:nvSpPr>
        <p:spPr/>
        <p:txBody>
          <a:bodyPr/>
          <a:lstStyle/>
          <a:p>
            <a:fld id="{2CFAE7FA-676A-4935-A310-2B3A8747B9FF}" type="slidenum">
              <a:rPr lang="en-CA" smtClean="0"/>
              <a:t>8</a:t>
            </a:fld>
            <a:endParaRPr lang="en-CA" dirty="0"/>
          </a:p>
        </p:txBody>
      </p:sp>
    </p:spTree>
    <p:extLst>
      <p:ext uri="{BB962C8B-B14F-4D97-AF65-F5344CB8AC3E}">
        <p14:creationId xmlns:p14="http://schemas.microsoft.com/office/powerpoint/2010/main" val="2455622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It is a mistake to leave all the writing to the end.  As you go you can be writing up the problem</a:t>
            </a:r>
            <a:r>
              <a:rPr lang="en-CA" baseline="0" dirty="0" smtClean="0"/>
              <a:t> description, the literature, the methodology.  By the time you get your results, you can be 2/3 done the writing.  Of course, some of that may need to be re-worked on the basis of the results but you will find the process much less painful if you write as you go.</a:t>
            </a:r>
          </a:p>
          <a:p>
            <a:endParaRPr lang="en-CA" baseline="0" dirty="0" smtClean="0"/>
          </a:p>
          <a:p>
            <a:r>
              <a:rPr lang="en-CA" baseline="0" dirty="0" smtClean="0"/>
              <a:t>Your supervisor is your primary resource.  Meet them regularly. Keep them up to date with your progress.  Send them drafts of sections.  Be patient as they likely have multiple students who are all looking for their attention….</a:t>
            </a:r>
          </a:p>
          <a:p>
            <a:endParaRPr lang="en-CA" dirty="0" smtClean="0"/>
          </a:p>
          <a:p>
            <a:r>
              <a:rPr lang="en-CA" dirty="0" smtClean="0"/>
              <a:t>Meet </a:t>
            </a:r>
            <a:r>
              <a:rPr lang="en-CA" dirty="0"/>
              <a:t>with an Academic Specialist to ensure you’ve completed all the course work </a:t>
            </a:r>
            <a:r>
              <a:rPr lang="en-CA" dirty="0" smtClean="0"/>
              <a:t>etc.</a:t>
            </a:r>
            <a:r>
              <a:rPr lang="en-CA" baseline="0" dirty="0" smtClean="0"/>
              <a:t>  The graduate and research office are fantastic resources so do take advantage of them!</a:t>
            </a:r>
            <a:endParaRPr lang="en-CA" dirty="0"/>
          </a:p>
        </p:txBody>
      </p:sp>
      <p:sp>
        <p:nvSpPr>
          <p:cNvPr id="4" name="Slide Number Placeholder 3"/>
          <p:cNvSpPr>
            <a:spLocks noGrp="1"/>
          </p:cNvSpPr>
          <p:nvPr>
            <p:ph type="sldNum" sz="quarter" idx="10"/>
          </p:nvPr>
        </p:nvSpPr>
        <p:spPr/>
        <p:txBody>
          <a:bodyPr/>
          <a:lstStyle/>
          <a:p>
            <a:fld id="{2CFAE7FA-676A-4935-A310-2B3A8747B9FF}" type="slidenum">
              <a:rPr lang="en-CA" smtClean="0"/>
              <a:t>9</a:t>
            </a:fld>
            <a:endParaRPr lang="en-CA" dirty="0"/>
          </a:p>
        </p:txBody>
      </p:sp>
    </p:spTree>
    <p:extLst>
      <p:ext uri="{BB962C8B-B14F-4D97-AF65-F5344CB8AC3E}">
        <p14:creationId xmlns:p14="http://schemas.microsoft.com/office/powerpoint/2010/main" val="24344869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8F001A"/>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93454" y="5370912"/>
            <a:ext cx="5191769" cy="1610623"/>
          </a:xfrm>
          <a:prstGeom prst="rect">
            <a:avLst/>
          </a:prstGeom>
        </p:spPr>
      </p:pic>
      <p:sp>
        <p:nvSpPr>
          <p:cNvPr id="10" name="Title 1"/>
          <p:cNvSpPr>
            <a:spLocks noGrp="1"/>
          </p:cNvSpPr>
          <p:nvPr>
            <p:ph type="ctrTitle"/>
          </p:nvPr>
        </p:nvSpPr>
        <p:spPr>
          <a:xfrm>
            <a:off x="1907704" y="31665"/>
            <a:ext cx="5328592" cy="733039"/>
          </a:xfrm>
        </p:spPr>
        <p:txBody>
          <a:bodyPr>
            <a:normAutofit/>
          </a:bodyPr>
          <a:lstStyle>
            <a:lvl1pPr>
              <a:defRPr sz="2000" b="1">
                <a:solidFill>
                  <a:schemeClr val="bg1"/>
                </a:solidFill>
              </a:defRPr>
            </a:lvl1pPr>
          </a:lstStyle>
          <a:p>
            <a:r>
              <a:rPr lang="en-US" dirty="0"/>
              <a:t>Click to edit Master title style</a:t>
            </a:r>
            <a:endParaRPr lang="en-CA" dirty="0"/>
          </a:p>
        </p:txBody>
      </p:sp>
      <p:sp>
        <p:nvSpPr>
          <p:cNvPr id="11" name="Subtitle 2"/>
          <p:cNvSpPr>
            <a:spLocks noGrp="1"/>
          </p:cNvSpPr>
          <p:nvPr>
            <p:ph type="subTitle" idx="1" hasCustomPrompt="1"/>
          </p:nvPr>
        </p:nvSpPr>
        <p:spPr>
          <a:xfrm>
            <a:off x="1371600" y="2552700"/>
            <a:ext cx="6400800" cy="1752600"/>
          </a:xfrm>
        </p:spPr>
        <p:txBody>
          <a:bodyPr>
            <a:noAutofit/>
          </a:bodyPr>
          <a:lstStyle>
            <a:lvl1pPr marL="0" indent="0" algn="ctr">
              <a:buNone/>
              <a:defRPr sz="3800" b="1">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0800000">
            <a:off x="7166173" y="385614"/>
            <a:ext cx="1524000" cy="5676900"/>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3636" y="385614"/>
            <a:ext cx="1524000" cy="5676900"/>
          </a:xfrm>
          <a:prstGeom prst="rect">
            <a:avLst/>
          </a:prstGeom>
        </p:spPr>
      </p:pic>
    </p:spTree>
    <p:extLst>
      <p:ext uri="{BB962C8B-B14F-4D97-AF65-F5344CB8AC3E}">
        <p14:creationId xmlns:p14="http://schemas.microsoft.com/office/powerpoint/2010/main" val="312674864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B6A99E"/>
        </a:solidFill>
        <a:effectLst/>
      </p:bgPr>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1371600" y="2552700"/>
            <a:ext cx="6400800" cy="1752600"/>
          </a:xfrm>
        </p:spPr>
        <p:txBody>
          <a:bodyPr>
            <a:noAutofit/>
          </a:bodyPr>
          <a:lstStyle>
            <a:lvl1pPr marL="0" indent="0" algn="ctr">
              <a:buNone/>
              <a:defRPr sz="3800" b="1">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sp>
        <p:nvSpPr>
          <p:cNvPr id="13" name="Title 1"/>
          <p:cNvSpPr>
            <a:spLocks noGrp="1"/>
          </p:cNvSpPr>
          <p:nvPr>
            <p:ph type="ctrTitle"/>
          </p:nvPr>
        </p:nvSpPr>
        <p:spPr>
          <a:xfrm>
            <a:off x="1907704" y="31665"/>
            <a:ext cx="5328592" cy="733039"/>
          </a:xfrm>
        </p:spPr>
        <p:txBody>
          <a:bodyPr>
            <a:normAutofit/>
          </a:bodyPr>
          <a:lstStyle>
            <a:lvl1pPr>
              <a:defRPr sz="2000" b="1">
                <a:solidFill>
                  <a:schemeClr val="bg1"/>
                </a:solidFill>
              </a:defRPr>
            </a:lvl1pPr>
          </a:lstStyle>
          <a:p>
            <a:r>
              <a:rPr lang="en-US" dirty="0"/>
              <a:t>Click to edit Master title style</a:t>
            </a:r>
            <a:endParaRPr lang="en-CA"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302" y="385614"/>
            <a:ext cx="1524000" cy="5676900"/>
          </a:xfrm>
          <a:prstGeom prst="rect">
            <a:avLst/>
          </a:prstGeom>
        </p:spPr>
      </p:pic>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7161981" y="378296"/>
            <a:ext cx="1524000" cy="56769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93454" y="5370912"/>
            <a:ext cx="5191769" cy="1610623"/>
          </a:xfrm>
          <a:prstGeom prst="rect">
            <a:avLst/>
          </a:prstGeom>
        </p:spPr>
      </p:pic>
    </p:spTree>
    <p:extLst>
      <p:ext uri="{BB962C8B-B14F-4D97-AF65-F5344CB8AC3E}">
        <p14:creationId xmlns:p14="http://schemas.microsoft.com/office/powerpoint/2010/main" val="423631616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rgbClr val="E2D9C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44624"/>
            <a:ext cx="5328592" cy="720080"/>
          </a:xfrm>
        </p:spPr>
        <p:txBody>
          <a:bodyPr>
            <a:normAutofit/>
          </a:bodyPr>
          <a:lstStyle>
            <a:lvl1pPr>
              <a:defRPr sz="2000" b="1">
                <a:solidFill>
                  <a:schemeClr val="bg1"/>
                </a:solidFill>
              </a:defRPr>
            </a:lvl1pPr>
          </a:lstStyle>
          <a:p>
            <a:r>
              <a:rPr lang="en-US" dirty="0"/>
              <a:t>Click to edit Master title style</a:t>
            </a:r>
            <a:endParaRPr lang="en-CA" dirty="0"/>
          </a:p>
        </p:txBody>
      </p:sp>
      <p:sp>
        <p:nvSpPr>
          <p:cNvPr id="3" name="Subtitle 2"/>
          <p:cNvSpPr>
            <a:spLocks noGrp="1"/>
          </p:cNvSpPr>
          <p:nvPr>
            <p:ph type="subTitle" idx="1" hasCustomPrompt="1"/>
          </p:nvPr>
        </p:nvSpPr>
        <p:spPr>
          <a:xfrm>
            <a:off x="1371600" y="2564904"/>
            <a:ext cx="6400800" cy="1752600"/>
          </a:xfrm>
        </p:spPr>
        <p:txBody>
          <a:bodyPr>
            <a:normAutofit/>
          </a:bodyPr>
          <a:lstStyle>
            <a:lvl1pPr marL="0" indent="0" algn="ctr">
              <a:buNone/>
              <a:defRPr sz="3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5237" y="381719"/>
            <a:ext cx="1524000" cy="6162675"/>
          </a:xfrm>
          <a:prstGeom prst="rect">
            <a:avLst/>
          </a:prstGeom>
        </p:spPr>
      </p:pic>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7176839" y="381719"/>
            <a:ext cx="1524000" cy="6162675"/>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24000" y="6325200"/>
            <a:ext cx="1305720" cy="334800"/>
          </a:xfrm>
          <a:prstGeom prst="rect">
            <a:avLst/>
          </a:prstGeom>
        </p:spPr>
      </p:pic>
    </p:spTree>
    <p:extLst>
      <p:ext uri="{BB962C8B-B14F-4D97-AF65-F5344CB8AC3E}">
        <p14:creationId xmlns:p14="http://schemas.microsoft.com/office/powerpoint/2010/main" val="283316851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rgbClr val="E2D9CE"/>
        </a:solidFill>
        <a:effectLst/>
      </p:bgPr>
    </p:bg>
    <p:spTree>
      <p:nvGrpSpPr>
        <p:cNvPr id="1" name=""/>
        <p:cNvGrpSpPr/>
        <p:nvPr/>
      </p:nvGrpSpPr>
      <p:grpSpPr>
        <a:xfrm>
          <a:off x="0" y="0"/>
          <a:ext cx="0" cy="0"/>
          <a:chOff x="0" y="0"/>
          <a:chExt cx="0" cy="0"/>
        </a:xfrm>
      </p:grpSpPr>
      <p:sp>
        <p:nvSpPr>
          <p:cNvPr id="7" name="Content Placeholder 2"/>
          <p:cNvSpPr>
            <a:spLocks noGrp="1"/>
          </p:cNvSpPr>
          <p:nvPr>
            <p:ph idx="1"/>
          </p:nvPr>
        </p:nvSpPr>
        <p:spPr>
          <a:xfrm>
            <a:off x="971600" y="1600200"/>
            <a:ext cx="7272808" cy="4525963"/>
          </a:xfrm>
        </p:spPr>
        <p:txBody>
          <a:bodyPr/>
          <a:lstStyle>
            <a:lvl1pPr>
              <a:buClrTx/>
              <a:defRPr b="1">
                <a:solidFill>
                  <a:srgbClr val="000000"/>
                </a:solidFill>
              </a:defRPr>
            </a:lvl1pPr>
            <a:lvl2pPr>
              <a:buClrTx/>
              <a:defRPr>
                <a:solidFill>
                  <a:srgbClr val="000000"/>
                </a:solidFill>
              </a:defRPr>
            </a:lvl2pPr>
            <a:lvl3pPr>
              <a:buClrTx/>
              <a:defRPr>
                <a:solidFill>
                  <a:srgbClr val="000000"/>
                </a:solidFill>
              </a:defRPr>
            </a:lvl3pPr>
            <a:lvl4pPr>
              <a:buClrTx/>
              <a:defRPr>
                <a:solidFill>
                  <a:srgbClr val="000000"/>
                </a:solidFill>
              </a:defRPr>
            </a:lvl4pPr>
            <a:lvl5pPr>
              <a:buClrTx/>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1" name="Title 1"/>
          <p:cNvSpPr>
            <a:spLocks noGrp="1"/>
          </p:cNvSpPr>
          <p:nvPr>
            <p:ph type="ctrTitle"/>
          </p:nvPr>
        </p:nvSpPr>
        <p:spPr>
          <a:xfrm>
            <a:off x="1907704" y="44624"/>
            <a:ext cx="5328592" cy="720080"/>
          </a:xfrm>
        </p:spPr>
        <p:txBody>
          <a:bodyPr>
            <a:normAutofit/>
          </a:bodyPr>
          <a:lstStyle>
            <a:lvl1pPr>
              <a:defRPr sz="2000" b="1">
                <a:solidFill>
                  <a:schemeClr val="bg1"/>
                </a:solidFill>
              </a:defRPr>
            </a:lvl1pPr>
          </a:lstStyle>
          <a:p>
            <a:r>
              <a:rPr lang="en-US" dirty="0"/>
              <a:t>Click to edit Master title style</a:t>
            </a:r>
            <a:endParaRPr lang="en-CA"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5237" y="381719"/>
            <a:ext cx="1524000" cy="6162675"/>
          </a:xfrm>
          <a:prstGeom prst="rect">
            <a:avLst/>
          </a:prstGeom>
        </p:spPr>
      </p:pic>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7176839" y="381719"/>
            <a:ext cx="1524000" cy="6162675"/>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24000" y="6325200"/>
            <a:ext cx="1305720" cy="334800"/>
          </a:xfrm>
          <a:prstGeom prst="rect">
            <a:avLst/>
          </a:prstGeom>
        </p:spPr>
      </p:pic>
    </p:spTree>
    <p:extLst>
      <p:ext uri="{BB962C8B-B14F-4D97-AF65-F5344CB8AC3E}">
        <p14:creationId xmlns:p14="http://schemas.microsoft.com/office/powerpoint/2010/main" val="199470098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rgbClr val="E2D9CE"/>
        </a:solidFill>
        <a:effectLst/>
      </p:bgPr>
    </p:bg>
    <p:spTree>
      <p:nvGrpSpPr>
        <p:cNvPr id="1" name=""/>
        <p:cNvGrpSpPr/>
        <p:nvPr/>
      </p:nvGrpSpPr>
      <p:grpSpPr>
        <a:xfrm>
          <a:off x="0" y="0"/>
          <a:ext cx="0" cy="0"/>
          <a:chOff x="0" y="0"/>
          <a:chExt cx="0" cy="0"/>
        </a:xfrm>
      </p:grpSpPr>
      <p:sp>
        <p:nvSpPr>
          <p:cNvPr id="11" name="Title 1"/>
          <p:cNvSpPr>
            <a:spLocks noGrp="1"/>
          </p:cNvSpPr>
          <p:nvPr>
            <p:ph type="ctrTitle"/>
          </p:nvPr>
        </p:nvSpPr>
        <p:spPr>
          <a:xfrm>
            <a:off x="1907704" y="44624"/>
            <a:ext cx="5328592" cy="720080"/>
          </a:xfrm>
        </p:spPr>
        <p:txBody>
          <a:bodyPr>
            <a:normAutofit/>
          </a:bodyPr>
          <a:lstStyle>
            <a:lvl1pPr>
              <a:defRPr sz="2000" b="1">
                <a:solidFill>
                  <a:schemeClr val="bg1"/>
                </a:solidFill>
              </a:defRPr>
            </a:lvl1pPr>
          </a:lstStyle>
          <a:p>
            <a:r>
              <a:rPr lang="en-US" dirty="0"/>
              <a:t>Click to edit Master title style</a:t>
            </a:r>
            <a:endParaRPr lang="en-CA" dirty="0"/>
          </a:p>
        </p:txBody>
      </p:sp>
      <p:sp>
        <p:nvSpPr>
          <p:cNvPr id="8" name="Content Placeholder 2"/>
          <p:cNvSpPr>
            <a:spLocks noGrp="1"/>
          </p:cNvSpPr>
          <p:nvPr>
            <p:ph sz="half" idx="1"/>
          </p:nvPr>
        </p:nvSpPr>
        <p:spPr>
          <a:xfrm>
            <a:off x="683568" y="1600200"/>
            <a:ext cx="3744416" cy="4525963"/>
          </a:xfrm>
        </p:spPr>
        <p:txBody>
          <a:bodyPr/>
          <a:lstStyle>
            <a:lvl1pPr>
              <a:buClrTx/>
              <a:defRPr sz="2800" b="1"/>
            </a:lvl1pPr>
            <a:lvl2pPr>
              <a:buClrTx/>
              <a:defRPr sz="2400"/>
            </a:lvl2pPr>
            <a:lvl3pPr>
              <a:buClrTx/>
              <a:defRPr sz="2000"/>
            </a:lvl3pPr>
            <a:lvl4pPr>
              <a:buClrTx/>
              <a:defRPr sz="1800"/>
            </a:lvl4pPr>
            <a:lvl5pPr>
              <a:buClrTx/>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Content Placeholder 3"/>
          <p:cNvSpPr>
            <a:spLocks noGrp="1"/>
          </p:cNvSpPr>
          <p:nvPr>
            <p:ph sz="half" idx="2"/>
          </p:nvPr>
        </p:nvSpPr>
        <p:spPr>
          <a:xfrm>
            <a:off x="4716016" y="1600200"/>
            <a:ext cx="3816424" cy="4525963"/>
          </a:xfrm>
        </p:spPr>
        <p:txBody>
          <a:bodyPr/>
          <a:lstStyle>
            <a:lvl1pPr>
              <a:buClrTx/>
              <a:defRPr sz="2800" b="1"/>
            </a:lvl1pPr>
            <a:lvl2pPr>
              <a:buClrTx/>
              <a:defRPr sz="2400"/>
            </a:lvl2pPr>
            <a:lvl3pPr>
              <a:buClrTx/>
              <a:defRPr sz="2000"/>
            </a:lvl3pPr>
            <a:lvl4pPr>
              <a:buClrTx/>
              <a:defRPr sz="1800"/>
            </a:lvl4pPr>
            <a:lvl5pPr>
              <a:buClrTx/>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5237" y="381719"/>
            <a:ext cx="1524000" cy="6162675"/>
          </a:xfrm>
          <a:prstGeom prst="rect">
            <a:avLst/>
          </a:prstGeom>
        </p:spPr>
      </p:pic>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7176839" y="381719"/>
            <a:ext cx="1524000" cy="6162675"/>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24000" y="6325200"/>
            <a:ext cx="1305720" cy="334800"/>
          </a:xfrm>
          <a:prstGeom prst="rect">
            <a:avLst/>
          </a:prstGeom>
        </p:spPr>
      </p:pic>
    </p:spTree>
    <p:extLst>
      <p:ext uri="{BB962C8B-B14F-4D97-AF65-F5344CB8AC3E}">
        <p14:creationId xmlns:p14="http://schemas.microsoft.com/office/powerpoint/2010/main" val="212773867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rgbClr val="8F001A"/>
        </a:solidFill>
        <a:effectLst/>
      </p:bgPr>
    </p:bg>
    <p:spTree>
      <p:nvGrpSpPr>
        <p:cNvPr id="1" name=""/>
        <p:cNvGrpSpPr/>
        <p:nvPr/>
      </p:nvGrpSpPr>
      <p:grpSpPr>
        <a:xfrm>
          <a:off x="0" y="0"/>
          <a:ext cx="0" cy="0"/>
          <a:chOff x="0" y="0"/>
          <a:chExt cx="0" cy="0"/>
        </a:xfrm>
      </p:grpSpPr>
      <p:sp>
        <p:nvSpPr>
          <p:cNvPr id="11" name="Title 1"/>
          <p:cNvSpPr>
            <a:spLocks noGrp="1"/>
          </p:cNvSpPr>
          <p:nvPr>
            <p:ph type="ctrTitle"/>
          </p:nvPr>
        </p:nvSpPr>
        <p:spPr>
          <a:xfrm>
            <a:off x="1907704" y="31665"/>
            <a:ext cx="5328592" cy="733039"/>
          </a:xfrm>
        </p:spPr>
        <p:txBody>
          <a:bodyPr>
            <a:normAutofit/>
          </a:bodyPr>
          <a:lstStyle>
            <a:lvl1pPr>
              <a:defRPr sz="2000" b="1">
                <a:solidFill>
                  <a:schemeClr val="bg1"/>
                </a:solidFill>
              </a:defRPr>
            </a:lvl1pPr>
          </a:lstStyle>
          <a:p>
            <a:r>
              <a:rPr lang="en-US" dirty="0"/>
              <a:t>Click to edit Master title style</a:t>
            </a:r>
            <a:endParaRPr lang="en-CA" dirty="0"/>
          </a:p>
        </p:txBody>
      </p:sp>
      <p:sp>
        <p:nvSpPr>
          <p:cNvPr id="15" name="Rectangle 7"/>
          <p:cNvSpPr>
            <a:spLocks noChangeArrowheads="1"/>
          </p:cNvSpPr>
          <p:nvPr userDrawn="1"/>
        </p:nvSpPr>
        <p:spPr bwMode="auto">
          <a:xfrm>
            <a:off x="539552" y="2609056"/>
            <a:ext cx="3950096" cy="3124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gn="r">
              <a:spcBef>
                <a:spcPct val="20000"/>
              </a:spcBef>
              <a:buClr>
                <a:srgbClr val="800000"/>
              </a:buClr>
              <a:buFont typeface="Wingdings" charset="0"/>
              <a:buNone/>
            </a:pPr>
            <a:r>
              <a:rPr lang="fr-CA" sz="1400" b="0" dirty="0">
                <a:solidFill>
                  <a:schemeClr val="bg1"/>
                </a:solidFill>
                <a:latin typeface="Arial"/>
                <a:cs typeface="Arial"/>
              </a:rPr>
              <a:t>École de gestion Telfer</a:t>
            </a:r>
          </a:p>
          <a:p>
            <a:pPr marL="342900" indent="-342900" algn="r">
              <a:spcBef>
                <a:spcPct val="20000"/>
              </a:spcBef>
              <a:buClr>
                <a:srgbClr val="800000"/>
              </a:buClr>
              <a:buFont typeface="Wingdings" charset="0"/>
              <a:buNone/>
            </a:pPr>
            <a:r>
              <a:rPr lang="fr-CA" sz="1400" b="0" dirty="0">
                <a:solidFill>
                  <a:schemeClr val="bg1"/>
                </a:solidFill>
                <a:latin typeface="Arial"/>
                <a:cs typeface="Arial"/>
              </a:rPr>
              <a:t>Université d’Ottawa</a:t>
            </a:r>
          </a:p>
          <a:p>
            <a:pPr marL="342900" indent="-342900" algn="r">
              <a:spcBef>
                <a:spcPct val="20000"/>
              </a:spcBef>
              <a:buClr>
                <a:srgbClr val="800000"/>
              </a:buClr>
              <a:buFont typeface="Wingdings" charset="0"/>
              <a:buNone/>
            </a:pPr>
            <a:r>
              <a:rPr lang="fr-CA" sz="1400" b="0" dirty="0">
                <a:solidFill>
                  <a:schemeClr val="bg1"/>
                </a:solidFill>
                <a:latin typeface="Arial"/>
                <a:cs typeface="Arial"/>
              </a:rPr>
              <a:t>55, avenue Laurier Est</a:t>
            </a:r>
          </a:p>
          <a:p>
            <a:pPr marL="342900" indent="-342900" algn="r">
              <a:spcBef>
                <a:spcPct val="20000"/>
              </a:spcBef>
              <a:buClr>
                <a:srgbClr val="800000"/>
              </a:buClr>
              <a:buFont typeface="Wingdings" charset="0"/>
              <a:buNone/>
            </a:pPr>
            <a:r>
              <a:rPr lang="fr-CA" sz="1400" b="0" dirty="0">
                <a:solidFill>
                  <a:schemeClr val="bg1"/>
                </a:solidFill>
                <a:latin typeface="Arial"/>
                <a:cs typeface="Arial"/>
              </a:rPr>
              <a:t>Ottawa ON  K1N 6N5</a:t>
            </a:r>
          </a:p>
          <a:p>
            <a:pPr marL="342900" indent="-342900" algn="r">
              <a:spcBef>
                <a:spcPct val="20000"/>
              </a:spcBef>
              <a:buClr>
                <a:srgbClr val="800000"/>
              </a:buClr>
              <a:buFont typeface="Wingdings" charset="0"/>
              <a:buNone/>
            </a:pPr>
            <a:endParaRPr lang="fr-CA" sz="1400" b="0" dirty="0">
              <a:solidFill>
                <a:schemeClr val="bg1"/>
              </a:solidFill>
              <a:latin typeface="Arial"/>
              <a:cs typeface="Arial"/>
            </a:endParaRPr>
          </a:p>
          <a:p>
            <a:pPr marL="342900" indent="-342900" algn="r">
              <a:spcBef>
                <a:spcPct val="20000"/>
              </a:spcBef>
              <a:buClr>
                <a:srgbClr val="800000"/>
              </a:buClr>
              <a:buFont typeface="Wingdings" charset="0"/>
              <a:buNone/>
            </a:pPr>
            <a:endParaRPr lang="en-US" sz="1400" b="0" dirty="0">
              <a:latin typeface="Arial"/>
              <a:cs typeface="Arial"/>
            </a:endParaRPr>
          </a:p>
        </p:txBody>
      </p:sp>
      <p:sp>
        <p:nvSpPr>
          <p:cNvPr id="16" name="Rectangle 8"/>
          <p:cNvSpPr>
            <a:spLocks noChangeArrowheads="1"/>
          </p:cNvSpPr>
          <p:nvPr userDrawn="1"/>
        </p:nvSpPr>
        <p:spPr bwMode="auto">
          <a:xfrm>
            <a:off x="4642048" y="2609056"/>
            <a:ext cx="3962400" cy="3124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spcBef>
                <a:spcPct val="20000"/>
              </a:spcBef>
              <a:buClr>
                <a:srgbClr val="800000"/>
              </a:buClr>
              <a:buFont typeface="Wingdings" charset="0"/>
              <a:buNone/>
            </a:pPr>
            <a:r>
              <a:rPr lang="en-US" sz="1400" b="0" dirty="0" err="1">
                <a:solidFill>
                  <a:schemeClr val="bg1"/>
                </a:solidFill>
                <a:latin typeface="Arial"/>
                <a:cs typeface="Arial"/>
              </a:rPr>
              <a:t>Telfer</a:t>
            </a:r>
            <a:r>
              <a:rPr lang="en-US" sz="1400" b="0" dirty="0">
                <a:solidFill>
                  <a:schemeClr val="bg1"/>
                </a:solidFill>
                <a:latin typeface="Arial"/>
                <a:cs typeface="Arial"/>
              </a:rPr>
              <a:t> School of Management</a:t>
            </a:r>
          </a:p>
          <a:p>
            <a:pPr marL="342900" indent="-342900">
              <a:spcBef>
                <a:spcPct val="20000"/>
              </a:spcBef>
              <a:buClr>
                <a:srgbClr val="800000"/>
              </a:buClr>
              <a:buFont typeface="Wingdings" charset="0"/>
              <a:buNone/>
            </a:pPr>
            <a:r>
              <a:rPr lang="en-US" sz="1400" b="0" dirty="0">
                <a:solidFill>
                  <a:schemeClr val="bg1"/>
                </a:solidFill>
                <a:latin typeface="Arial"/>
                <a:cs typeface="Arial"/>
              </a:rPr>
              <a:t>University of Ottawa</a:t>
            </a:r>
          </a:p>
          <a:p>
            <a:pPr marL="342900" indent="-342900">
              <a:spcBef>
                <a:spcPct val="20000"/>
              </a:spcBef>
              <a:buClr>
                <a:srgbClr val="800000"/>
              </a:buClr>
              <a:buFont typeface="Wingdings" charset="0"/>
              <a:buNone/>
            </a:pPr>
            <a:r>
              <a:rPr lang="en-US" sz="1400" b="0" dirty="0">
                <a:solidFill>
                  <a:schemeClr val="bg1"/>
                </a:solidFill>
                <a:latin typeface="Arial"/>
                <a:cs typeface="Arial"/>
              </a:rPr>
              <a:t>55 Laurier Avenue East</a:t>
            </a:r>
          </a:p>
          <a:p>
            <a:pPr marL="342900" indent="-342900">
              <a:spcBef>
                <a:spcPct val="20000"/>
              </a:spcBef>
              <a:buClr>
                <a:srgbClr val="800000"/>
              </a:buClr>
              <a:buFont typeface="Wingdings" charset="0"/>
              <a:buNone/>
            </a:pPr>
            <a:r>
              <a:rPr lang="en-US" sz="1400" b="0" dirty="0">
                <a:solidFill>
                  <a:schemeClr val="bg1"/>
                </a:solidFill>
                <a:latin typeface="Arial"/>
                <a:cs typeface="Arial"/>
              </a:rPr>
              <a:t>Ottawa ON  K1N 6N5 </a:t>
            </a:r>
          </a:p>
          <a:p>
            <a:pPr marL="342900" indent="-342900">
              <a:spcBef>
                <a:spcPct val="20000"/>
              </a:spcBef>
              <a:buClr>
                <a:srgbClr val="800000"/>
              </a:buClr>
              <a:buFont typeface="Wingdings" charset="0"/>
              <a:buNone/>
            </a:pPr>
            <a:endParaRPr lang="fr-CA" sz="1400" b="0" dirty="0">
              <a:solidFill>
                <a:schemeClr val="bg1"/>
              </a:solidFill>
              <a:latin typeface="Arial"/>
              <a:cs typeface="Arial"/>
            </a:endParaRPr>
          </a:p>
          <a:p>
            <a:pPr marL="342900" indent="-342900">
              <a:spcBef>
                <a:spcPct val="20000"/>
              </a:spcBef>
              <a:buClr>
                <a:srgbClr val="800000"/>
              </a:buClr>
              <a:buFont typeface="Wingdings" charset="0"/>
              <a:buNone/>
            </a:pPr>
            <a:endParaRPr lang="en-US" sz="1400" b="0" dirty="0">
              <a:latin typeface="Arial"/>
              <a:cs typeface="Arial"/>
            </a:endParaRPr>
          </a:p>
        </p:txBody>
      </p:sp>
      <p:sp>
        <p:nvSpPr>
          <p:cNvPr id="17" name="Text Box 10"/>
          <p:cNvSpPr txBox="1">
            <a:spLocks noChangeArrowheads="1"/>
          </p:cNvSpPr>
          <p:nvPr userDrawn="1"/>
        </p:nvSpPr>
        <p:spPr bwMode="auto">
          <a:xfrm>
            <a:off x="0" y="3861048"/>
            <a:ext cx="9144000"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CA" sz="1400" dirty="0" err="1">
                <a:solidFill>
                  <a:schemeClr val="bg1"/>
                </a:solidFill>
                <a:latin typeface="Arial"/>
                <a:cs typeface="Arial"/>
              </a:rPr>
              <a:t>telfer.uOttawa.ca</a:t>
            </a:r>
            <a:endParaRPr lang="en-US" sz="1400" dirty="0">
              <a:solidFill>
                <a:schemeClr val="bg1"/>
              </a:solidFill>
              <a:latin typeface="Arial"/>
              <a:cs typeface="Arial"/>
            </a:endParaRP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7166173" y="385614"/>
            <a:ext cx="1524000" cy="5676900"/>
          </a:xfrm>
          <a:prstGeom prst="rect">
            <a:avLst/>
          </a:prstGeom>
        </p:spPr>
      </p:pic>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3636" y="385614"/>
            <a:ext cx="1524000" cy="5676900"/>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93454" y="5370912"/>
            <a:ext cx="5191769" cy="1610623"/>
          </a:xfrm>
          <a:prstGeom prst="rect">
            <a:avLst/>
          </a:prstGeom>
        </p:spPr>
      </p:pic>
      <p:pic>
        <p:nvPicPr>
          <p:cNvPr id="21" name="Pictur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54698" y="4437112"/>
            <a:ext cx="205133" cy="205133"/>
          </a:xfrm>
          <a:prstGeom prst="rect">
            <a:avLst/>
          </a:prstGeom>
        </p:spPr>
      </p:pic>
      <p:pic>
        <p:nvPicPr>
          <p:cNvPr id="22" name="Picture 2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843808" y="4872640"/>
            <a:ext cx="205133" cy="205133"/>
          </a:xfrm>
          <a:prstGeom prst="rect">
            <a:avLst/>
          </a:prstGeom>
        </p:spPr>
      </p:pic>
      <p:pic>
        <p:nvPicPr>
          <p:cNvPr id="23" name="Picture 2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788024" y="4437111"/>
            <a:ext cx="205133" cy="205133"/>
          </a:xfrm>
          <a:prstGeom prst="rect">
            <a:avLst/>
          </a:prstGeom>
        </p:spPr>
      </p:pic>
      <p:pic>
        <p:nvPicPr>
          <p:cNvPr id="24" name="Picture 2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788024" y="4866142"/>
            <a:ext cx="216023" cy="175699"/>
          </a:xfrm>
          <a:prstGeom prst="rect">
            <a:avLst/>
          </a:prstGeom>
        </p:spPr>
      </p:pic>
      <p:sp>
        <p:nvSpPr>
          <p:cNvPr id="25" name="TextBox 24"/>
          <p:cNvSpPr txBox="1"/>
          <p:nvPr userDrawn="1"/>
        </p:nvSpPr>
        <p:spPr>
          <a:xfrm>
            <a:off x="3099672" y="4401177"/>
            <a:ext cx="1233992" cy="276999"/>
          </a:xfrm>
          <a:prstGeom prst="rect">
            <a:avLst/>
          </a:prstGeom>
          <a:noFill/>
        </p:spPr>
        <p:txBody>
          <a:bodyPr wrap="none" rtlCol="0">
            <a:spAutoFit/>
          </a:bodyPr>
          <a:lstStyle/>
          <a:p>
            <a:r>
              <a:rPr lang="en-CA" sz="1200" b="1" dirty="0" err="1">
                <a:solidFill>
                  <a:schemeClr val="bg1"/>
                </a:solidFill>
                <a:latin typeface="Arial" panose="020B0604020202020204" pitchFamily="34" charset="0"/>
                <a:cs typeface="Arial" panose="020B0604020202020204" pitchFamily="34" charset="0"/>
              </a:rPr>
              <a:t>Telfer.uOttawa</a:t>
            </a:r>
            <a:endParaRPr lang="en-CA" sz="1200" b="1" dirty="0">
              <a:solidFill>
                <a:schemeClr val="bg1"/>
              </a:solidFill>
              <a:latin typeface="Arial" panose="020B0604020202020204" pitchFamily="34" charset="0"/>
              <a:cs typeface="Arial" panose="020B0604020202020204" pitchFamily="34" charset="0"/>
            </a:endParaRPr>
          </a:p>
        </p:txBody>
      </p:sp>
      <p:sp>
        <p:nvSpPr>
          <p:cNvPr id="26" name="TextBox 25"/>
          <p:cNvSpPr txBox="1"/>
          <p:nvPr userDrawn="1"/>
        </p:nvSpPr>
        <p:spPr>
          <a:xfrm>
            <a:off x="3099672" y="4836708"/>
            <a:ext cx="1284134" cy="276999"/>
          </a:xfrm>
          <a:prstGeom prst="rect">
            <a:avLst/>
          </a:prstGeom>
          <a:noFill/>
        </p:spPr>
        <p:txBody>
          <a:bodyPr wrap="none" rtlCol="0">
            <a:spAutoFit/>
          </a:bodyPr>
          <a:lstStyle/>
          <a:p>
            <a:r>
              <a:rPr lang="en-CA" sz="1200" b="1" dirty="0" err="1">
                <a:solidFill>
                  <a:schemeClr val="bg1"/>
                </a:solidFill>
                <a:latin typeface="Arial" panose="020B0604020202020204" pitchFamily="34" charset="0"/>
                <a:cs typeface="Arial" panose="020B0604020202020204" pitchFamily="34" charset="0"/>
              </a:rPr>
              <a:t>Telfer_uOttawa</a:t>
            </a:r>
            <a:endParaRPr lang="en-CA" sz="1200" b="1" dirty="0">
              <a:solidFill>
                <a:schemeClr val="bg1"/>
              </a:solidFill>
              <a:latin typeface="Arial" panose="020B0604020202020204" pitchFamily="34" charset="0"/>
              <a:cs typeface="Arial" panose="020B0604020202020204" pitchFamily="34" charset="0"/>
            </a:endParaRPr>
          </a:p>
        </p:txBody>
      </p:sp>
      <p:sp>
        <p:nvSpPr>
          <p:cNvPr id="27" name="TextBox 26"/>
          <p:cNvSpPr txBox="1"/>
          <p:nvPr userDrawn="1"/>
        </p:nvSpPr>
        <p:spPr>
          <a:xfrm>
            <a:off x="5016058" y="4401177"/>
            <a:ext cx="1221360" cy="276999"/>
          </a:xfrm>
          <a:prstGeom prst="rect">
            <a:avLst/>
          </a:prstGeom>
          <a:noFill/>
        </p:spPr>
        <p:txBody>
          <a:bodyPr wrap="none" rtlCol="0">
            <a:spAutoFit/>
          </a:bodyPr>
          <a:lstStyle/>
          <a:p>
            <a:r>
              <a:rPr lang="en-CA" sz="1200" b="1" dirty="0">
                <a:solidFill>
                  <a:schemeClr val="bg1"/>
                </a:solidFill>
                <a:latin typeface="Arial" panose="020B0604020202020204" pitchFamily="34" charset="0"/>
                <a:cs typeface="Arial" panose="020B0604020202020204" pitchFamily="34" charset="0"/>
              </a:rPr>
              <a:t>tlfr.ca/</a:t>
            </a:r>
            <a:r>
              <a:rPr lang="en-CA" sz="1200" b="1" dirty="0" err="1">
                <a:solidFill>
                  <a:schemeClr val="bg1"/>
                </a:solidFill>
                <a:latin typeface="Arial" panose="020B0604020202020204" pitchFamily="34" charset="0"/>
                <a:cs typeface="Arial" panose="020B0604020202020204" pitchFamily="34" charset="0"/>
              </a:rPr>
              <a:t>linkedin</a:t>
            </a:r>
            <a:endParaRPr lang="en-CA" sz="1200" b="1" dirty="0">
              <a:solidFill>
                <a:schemeClr val="bg1"/>
              </a:solidFill>
              <a:latin typeface="Arial" panose="020B0604020202020204" pitchFamily="34" charset="0"/>
              <a:cs typeface="Arial" panose="020B0604020202020204" pitchFamily="34" charset="0"/>
            </a:endParaRPr>
          </a:p>
        </p:txBody>
      </p:sp>
      <p:sp>
        <p:nvSpPr>
          <p:cNvPr id="28" name="TextBox 27"/>
          <p:cNvSpPr txBox="1"/>
          <p:nvPr userDrawn="1"/>
        </p:nvSpPr>
        <p:spPr>
          <a:xfrm>
            <a:off x="5016058" y="4836708"/>
            <a:ext cx="1643207" cy="461665"/>
          </a:xfrm>
          <a:prstGeom prst="rect">
            <a:avLst/>
          </a:prstGeom>
          <a:noFill/>
        </p:spPr>
        <p:txBody>
          <a:bodyPr wrap="none" rtlCol="0">
            <a:spAutoFit/>
          </a:bodyPr>
          <a:lstStyle/>
          <a:p>
            <a:r>
              <a:rPr lang="en-CA" sz="1200" b="1" dirty="0" err="1">
                <a:solidFill>
                  <a:schemeClr val="bg1"/>
                </a:solidFill>
                <a:latin typeface="Arial" panose="020B0604020202020204" pitchFamily="34" charset="0"/>
                <a:cs typeface="Arial" panose="020B0604020202020204" pitchFamily="34" charset="0"/>
              </a:rPr>
              <a:t>Telfer_uOttawa</a:t>
            </a:r>
            <a:r>
              <a:rPr lang="en-CA" sz="1200" b="1" dirty="0">
                <a:solidFill>
                  <a:schemeClr val="bg1"/>
                </a:solidFill>
                <a:latin typeface="Arial" panose="020B0604020202020204" pitchFamily="34" charset="0"/>
                <a:cs typeface="Arial" panose="020B0604020202020204" pitchFamily="34" charset="0"/>
              </a:rPr>
              <a:t> (EN)</a:t>
            </a:r>
          </a:p>
          <a:p>
            <a:r>
              <a:rPr lang="en-CA" sz="1200" b="1" dirty="0" err="1">
                <a:solidFill>
                  <a:schemeClr val="bg1"/>
                </a:solidFill>
                <a:latin typeface="Arial" panose="020B0604020202020204" pitchFamily="34" charset="0"/>
                <a:cs typeface="Arial" panose="020B0604020202020204" pitchFamily="34" charset="0"/>
              </a:rPr>
              <a:t>Telfer_UdO</a:t>
            </a:r>
            <a:r>
              <a:rPr lang="en-CA" sz="1200" b="1" baseline="0" dirty="0">
                <a:solidFill>
                  <a:schemeClr val="bg1"/>
                </a:solidFill>
                <a:latin typeface="Arial" panose="020B0604020202020204" pitchFamily="34" charset="0"/>
                <a:cs typeface="Arial" panose="020B0604020202020204" pitchFamily="34" charset="0"/>
              </a:rPr>
              <a:t> (FR)</a:t>
            </a:r>
            <a:endParaRPr lang="en-CA" sz="1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559385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072D5-68CE-C349-A22D-3CCEDC359015}" type="datetime1">
              <a:rPr lang="fr-CA" smtClean="0"/>
              <a:t>2020-03-13</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Tree>
    <p:extLst>
      <p:ext uri="{BB962C8B-B14F-4D97-AF65-F5344CB8AC3E}">
        <p14:creationId xmlns:p14="http://schemas.microsoft.com/office/powerpoint/2010/main" val="2167272888"/>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60" r:id="rId3"/>
    <p:sldLayoutId id="2147483662" r:id="rId4"/>
    <p:sldLayoutId id="2147483664" r:id="rId5"/>
    <p:sldLayoutId id="2147483663" r:id="rId6"/>
  </p:sldLayoutIdLst>
  <p:hf hdr="0" ftr="0" dt="0"/>
  <p:txStyles>
    <p:titleStyle>
      <a:lvl1pPr algn="ctr" defTabSz="9144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914400" rtl="0" eaLnBrk="1" latinLnBrk="0" hangingPunct="1">
        <a:spcBef>
          <a:spcPct val="20000"/>
        </a:spcBef>
        <a:buClrTx/>
        <a:buFont typeface="Arial"/>
        <a:buChar char="•"/>
        <a:defRPr sz="3200" kern="1200">
          <a:solidFill>
            <a:schemeClr val="tx1"/>
          </a:solidFill>
          <a:latin typeface="Arial"/>
          <a:ea typeface="+mn-ea"/>
          <a:cs typeface="Arial"/>
        </a:defRPr>
      </a:lvl1pPr>
      <a:lvl2pPr marL="742950" indent="-285750" algn="l" defTabSz="914400" rtl="0" eaLnBrk="1" latinLnBrk="0" hangingPunct="1">
        <a:spcBef>
          <a:spcPct val="20000"/>
        </a:spcBef>
        <a:buClrTx/>
        <a:buFont typeface="Arial"/>
        <a:buChar char="•"/>
        <a:defRPr sz="2800" kern="1200">
          <a:solidFill>
            <a:schemeClr val="tx1"/>
          </a:solidFill>
          <a:latin typeface="Arial"/>
          <a:ea typeface="+mn-ea"/>
          <a:cs typeface="Arial"/>
        </a:defRPr>
      </a:lvl2pPr>
      <a:lvl3pPr marL="1257300" indent="-342900" algn="l" defTabSz="914400" rtl="0" eaLnBrk="1" latinLnBrk="0" hangingPunct="1">
        <a:spcBef>
          <a:spcPct val="20000"/>
        </a:spcBef>
        <a:buClrTx/>
        <a:buFont typeface="Arial"/>
        <a:buChar char="•"/>
        <a:defRPr sz="2400" kern="1200">
          <a:solidFill>
            <a:schemeClr val="tx1"/>
          </a:solidFill>
          <a:latin typeface="Arial"/>
          <a:ea typeface="+mn-ea"/>
          <a:cs typeface="Arial"/>
        </a:defRPr>
      </a:lvl3pPr>
      <a:lvl4pPr marL="1714500" indent="-342900" algn="l" defTabSz="914400" rtl="0" eaLnBrk="1" latinLnBrk="0" hangingPunct="1">
        <a:spcBef>
          <a:spcPct val="20000"/>
        </a:spcBef>
        <a:buClrTx/>
        <a:buFont typeface="Arial"/>
        <a:buChar char="•"/>
        <a:defRPr sz="2000" kern="1200">
          <a:solidFill>
            <a:schemeClr val="tx1"/>
          </a:solidFill>
          <a:latin typeface="Arial"/>
          <a:ea typeface="+mn-ea"/>
          <a:cs typeface="Arial"/>
        </a:defRPr>
      </a:lvl4pPr>
      <a:lvl5pPr marL="2057400" indent="-228600" algn="l" defTabSz="914400" rtl="0" eaLnBrk="1" latinLnBrk="0" hangingPunct="1">
        <a:spcBef>
          <a:spcPct val="20000"/>
        </a:spcBef>
        <a:buClrTx/>
        <a:buFont typeface="Arial"/>
        <a:buChar char="•"/>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ottawa.ca/graduate-studies/manuscript-preparation-technical-standards"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scopus.com/source/sourceInfo.url?sourceId=14622&amp;origin=resultslist"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uottawa.ca/graduate-studies/students/theses/toolbox/thesis-preparation-checklist"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collectionscanada.gc.ca/thesescanada/index-e.html"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uottawa.ca/important-academic-dates-and-deadline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s://ruor.uottawa.ca/"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6"/>
          <p:cNvSpPr>
            <a:spLocks noGrp="1"/>
          </p:cNvSpPr>
          <p:nvPr>
            <p:ph type="subTitle" idx="1"/>
          </p:nvPr>
        </p:nvSpPr>
        <p:spPr>
          <a:xfrm>
            <a:off x="899592" y="320452"/>
            <a:ext cx="7488832" cy="3324572"/>
          </a:xfrm>
        </p:spPr>
        <p:txBody>
          <a:bodyPr anchor="ctr"/>
          <a:lstStyle/>
          <a:p>
            <a:r>
              <a:rPr lang="en-CA" altLang="en-US" sz="3200" dirty="0">
                <a:solidFill>
                  <a:schemeClr val="bg1"/>
                </a:solidFill>
              </a:rPr>
              <a:t>Master of </a:t>
            </a:r>
            <a:r>
              <a:rPr lang="en-CA" altLang="en-US" sz="3200" dirty="0" smtClean="0">
                <a:solidFill>
                  <a:schemeClr val="bg1"/>
                </a:solidFill>
              </a:rPr>
              <a:t>Science in Management and</a:t>
            </a:r>
          </a:p>
          <a:p>
            <a:r>
              <a:rPr lang="en-CA" altLang="en-US" sz="3200" dirty="0" smtClean="0">
                <a:solidFill>
                  <a:schemeClr val="bg1"/>
                </a:solidFill>
              </a:rPr>
              <a:t> </a:t>
            </a:r>
            <a:r>
              <a:rPr lang="en-CA" altLang="en-US" sz="3200" dirty="0">
                <a:solidFill>
                  <a:schemeClr val="bg1"/>
                </a:solidFill>
              </a:rPr>
              <a:t>Master of </a:t>
            </a:r>
            <a:r>
              <a:rPr lang="en-CA" altLang="en-US" sz="3200" dirty="0" smtClean="0">
                <a:solidFill>
                  <a:schemeClr val="bg1"/>
                </a:solidFill>
              </a:rPr>
              <a:t>Science in Health </a:t>
            </a:r>
            <a:r>
              <a:rPr lang="en-CA" altLang="en-US" sz="3200" dirty="0">
                <a:solidFill>
                  <a:schemeClr val="bg1"/>
                </a:solidFill>
              </a:rPr>
              <a:t>Systems </a:t>
            </a:r>
            <a:br>
              <a:rPr lang="en-CA" altLang="en-US" sz="3200" dirty="0">
                <a:solidFill>
                  <a:schemeClr val="bg1"/>
                </a:solidFill>
              </a:rPr>
            </a:br>
            <a:r>
              <a:rPr lang="en-CA" altLang="en-US" sz="3200" dirty="0">
                <a:solidFill>
                  <a:schemeClr val="bg1"/>
                </a:solidFill>
              </a:rPr>
              <a:t>Thesis and Internship Information </a:t>
            </a:r>
            <a:r>
              <a:rPr lang="en-CA" altLang="en-US" sz="3200" dirty="0" smtClean="0">
                <a:solidFill>
                  <a:schemeClr val="bg1"/>
                </a:solidFill>
              </a:rPr>
              <a:t>Session </a:t>
            </a:r>
            <a:endParaRPr lang="en-CA" altLang="en-US" sz="3200" dirty="0">
              <a:solidFill>
                <a:schemeClr val="bg1"/>
              </a:solidFill>
            </a:endParaRPr>
          </a:p>
        </p:txBody>
      </p:sp>
      <p:sp>
        <p:nvSpPr>
          <p:cNvPr id="2" name="TextBox 1"/>
          <p:cNvSpPr txBox="1"/>
          <p:nvPr/>
        </p:nvSpPr>
        <p:spPr>
          <a:xfrm>
            <a:off x="899592" y="3501008"/>
            <a:ext cx="7272808" cy="2000548"/>
          </a:xfrm>
          <a:prstGeom prst="rect">
            <a:avLst/>
          </a:prstGeom>
          <a:noFill/>
        </p:spPr>
        <p:txBody>
          <a:bodyPr wrap="square" rtlCol="0">
            <a:spAutoFit/>
          </a:bodyPr>
          <a:lstStyle/>
          <a:p>
            <a:pPr lvl="0" algn="ctr">
              <a:spcBef>
                <a:spcPct val="0"/>
              </a:spcBef>
            </a:pPr>
            <a:r>
              <a:rPr lang="en-US" altLang="en-US" sz="3000" b="1" dirty="0">
                <a:solidFill>
                  <a:prstClr val="white"/>
                </a:solidFill>
                <a:latin typeface="Arial"/>
                <a:cs typeface="Arial"/>
              </a:rPr>
              <a:t>Lavagnon Ika, MGT Director</a:t>
            </a:r>
          </a:p>
          <a:p>
            <a:pPr lvl="0" algn="ctr">
              <a:spcBef>
                <a:spcPct val="0"/>
              </a:spcBef>
            </a:pPr>
            <a:r>
              <a:rPr lang="en-US" altLang="en-US" sz="3000" b="1" dirty="0">
                <a:solidFill>
                  <a:prstClr val="white"/>
                </a:solidFill>
                <a:latin typeface="Arial"/>
                <a:cs typeface="Arial"/>
              </a:rPr>
              <a:t>Jonathan Patrick, MHS </a:t>
            </a:r>
            <a:r>
              <a:rPr lang="en-US" altLang="en-US" sz="3000" b="1" dirty="0" smtClean="0">
                <a:solidFill>
                  <a:prstClr val="white"/>
                </a:solidFill>
                <a:latin typeface="Arial"/>
                <a:cs typeface="Arial"/>
              </a:rPr>
              <a:t>Director</a:t>
            </a:r>
          </a:p>
          <a:p>
            <a:pPr algn="ctr"/>
            <a:r>
              <a:rPr lang="fr-CA" sz="3000" b="1" dirty="0">
                <a:solidFill>
                  <a:prstClr val="white"/>
                </a:solidFill>
                <a:latin typeface="Arial"/>
                <a:cs typeface="Arial"/>
              </a:rPr>
              <a:t>Rania Nasrallah-</a:t>
            </a:r>
            <a:r>
              <a:rPr lang="fr-CA" sz="3000" b="1" dirty="0" err="1">
                <a:solidFill>
                  <a:prstClr val="white"/>
                </a:solidFill>
                <a:latin typeface="Arial"/>
                <a:cs typeface="Arial"/>
              </a:rPr>
              <a:t>Massaad</a:t>
            </a:r>
            <a:r>
              <a:rPr lang="fr-CA" sz="3000" b="1" dirty="0" smtClean="0">
                <a:solidFill>
                  <a:prstClr val="white"/>
                </a:solidFill>
                <a:latin typeface="Arial"/>
                <a:cs typeface="Arial"/>
              </a:rPr>
              <a:t>,</a:t>
            </a:r>
            <a:endParaRPr lang="fr-CA" sz="3000" b="1" dirty="0">
              <a:solidFill>
                <a:prstClr val="white"/>
              </a:solidFill>
              <a:latin typeface="Arial"/>
              <a:cs typeface="Arial"/>
            </a:endParaRPr>
          </a:p>
          <a:p>
            <a:pPr algn="ctr"/>
            <a:r>
              <a:rPr lang="fr-CA" sz="3000" b="1" dirty="0">
                <a:solidFill>
                  <a:prstClr val="white"/>
                </a:solidFill>
                <a:latin typeface="Arial"/>
                <a:cs typeface="Arial"/>
              </a:rPr>
              <a:t>Research Development </a:t>
            </a:r>
            <a:r>
              <a:rPr lang="fr-CA" sz="3000" b="1" dirty="0" err="1">
                <a:solidFill>
                  <a:prstClr val="white"/>
                </a:solidFill>
                <a:latin typeface="Arial"/>
                <a:cs typeface="Arial"/>
              </a:rPr>
              <a:t>Officer</a:t>
            </a:r>
            <a:endParaRPr lang="fr-CA" sz="3000" b="1" dirty="0">
              <a:solidFill>
                <a:prstClr val="white"/>
              </a:solidFill>
              <a:latin typeface="Arial"/>
              <a:cs typeface="Arial"/>
            </a:endParaRPr>
          </a:p>
        </p:txBody>
      </p:sp>
    </p:spTree>
    <p:extLst>
      <p:ext uri="{BB962C8B-B14F-4D97-AF65-F5344CB8AC3E}">
        <p14:creationId xmlns:p14="http://schemas.microsoft.com/office/powerpoint/2010/main" val="2678038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124744"/>
            <a:ext cx="7920880" cy="5184576"/>
          </a:xfrm>
        </p:spPr>
        <p:txBody>
          <a:bodyPr>
            <a:normAutofit/>
          </a:bodyPr>
          <a:lstStyle/>
          <a:p>
            <a:pPr marL="0" lvl="0" indent="0" algn="ctr">
              <a:buNone/>
            </a:pPr>
            <a:r>
              <a:rPr lang="en-US" altLang="en-US" sz="3000" dirty="0"/>
              <a:t>Manuscript preparation technical standards</a:t>
            </a:r>
          </a:p>
          <a:p>
            <a:pPr marL="0" lvl="0" indent="0">
              <a:buNone/>
            </a:pPr>
            <a:endParaRPr lang="en-CA" altLang="en-US" sz="2800" b="0" dirty="0"/>
          </a:p>
          <a:p>
            <a:pPr marL="0" lvl="0" indent="0">
              <a:buNone/>
            </a:pPr>
            <a:r>
              <a:rPr lang="en-CA" altLang="en-US" sz="2700" b="0" dirty="0"/>
              <a:t>When you submit your thesis or research paper, formatting and other technical standards must be adhered to. You can learn more about these by consulting a brief summary found at the link below.</a:t>
            </a:r>
            <a:endParaRPr lang="en-US" altLang="en-US" sz="2700" b="0" dirty="0"/>
          </a:p>
          <a:p>
            <a:pPr marL="0" lvl="0" indent="0" algn="ctr">
              <a:buNone/>
            </a:pPr>
            <a:endParaRPr lang="en-US" altLang="en-US" sz="2400" dirty="0">
              <a:hlinkClick r:id="rId3"/>
            </a:endParaRPr>
          </a:p>
          <a:p>
            <a:pPr marL="0" lvl="0" indent="0" algn="ctr">
              <a:buNone/>
            </a:pPr>
            <a:r>
              <a:rPr lang="en-US" altLang="en-US" sz="2400" dirty="0">
                <a:hlinkClick r:id="rId3"/>
              </a:rPr>
              <a:t>https://www.uottawa.ca/graduate-studies/manuscript-preparation-technical-standards</a:t>
            </a:r>
            <a:endParaRPr lang="en-US" altLang="en-US" sz="2400" dirty="0"/>
          </a:p>
          <a:p>
            <a:pPr marL="0" indent="0" algn="ctr">
              <a:buNone/>
            </a:pPr>
            <a:endParaRPr lang="en-US" altLang="en-US" sz="2800" dirty="0"/>
          </a:p>
        </p:txBody>
      </p:sp>
      <p:sp>
        <p:nvSpPr>
          <p:cNvPr id="4" name="Titre 2"/>
          <p:cNvSpPr txBox="1">
            <a:spLocks/>
          </p:cNvSpPr>
          <p:nvPr/>
        </p:nvSpPr>
        <p:spPr>
          <a:xfrm>
            <a:off x="1907704" y="116632"/>
            <a:ext cx="5328592"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THESIS FORMATTING</a:t>
            </a:r>
          </a:p>
        </p:txBody>
      </p:sp>
    </p:spTree>
    <p:extLst>
      <p:ext uri="{BB962C8B-B14F-4D97-AF65-F5344CB8AC3E}">
        <p14:creationId xmlns:p14="http://schemas.microsoft.com/office/powerpoint/2010/main" val="1677302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1916832"/>
            <a:ext cx="7272808" cy="4209331"/>
          </a:xfrm>
        </p:spPr>
        <p:txBody>
          <a:bodyPr>
            <a:normAutofit/>
          </a:bodyPr>
          <a:lstStyle/>
          <a:p>
            <a:r>
              <a:rPr lang="en-US" altLang="en-US" sz="2800" b="0" dirty="0"/>
              <a:t>A one-session research internship in an approved  </a:t>
            </a:r>
            <a:r>
              <a:rPr lang="en-US" altLang="en-US" sz="2800" b="0" dirty="0" smtClean="0"/>
              <a:t>research </a:t>
            </a:r>
            <a:r>
              <a:rPr lang="en-US" altLang="en-US" sz="2800" b="0" dirty="0"/>
              <a:t>institute or other health sector organization under the direction of </a:t>
            </a:r>
            <a:r>
              <a:rPr lang="en-US" altLang="en-US" sz="2800" b="0" dirty="0" smtClean="0"/>
              <a:t>the </a:t>
            </a:r>
            <a:r>
              <a:rPr lang="en-US" altLang="en-US" sz="2800" b="0" dirty="0"/>
              <a:t>thesis supervisor and a research mentor in the host organization</a:t>
            </a:r>
          </a:p>
          <a:p>
            <a:r>
              <a:rPr lang="en-US" altLang="en-US" sz="2800" b="0" dirty="0"/>
              <a:t>Purpose is to give students hands on experience at research to link </a:t>
            </a:r>
            <a:r>
              <a:rPr lang="en-CA" altLang="en-US" sz="2800" b="0" dirty="0"/>
              <a:t>that to what is learned in the classroom</a:t>
            </a:r>
          </a:p>
        </p:txBody>
      </p:sp>
      <p:sp>
        <p:nvSpPr>
          <p:cNvPr id="4" name="Titre 2"/>
          <p:cNvSpPr txBox="1">
            <a:spLocks/>
          </p:cNvSpPr>
          <p:nvPr/>
        </p:nvSpPr>
        <p:spPr>
          <a:xfrm>
            <a:off x="1534741" y="116632"/>
            <a:ext cx="6091386"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MHS 7991: </a:t>
            </a:r>
          </a:p>
          <a:p>
            <a:r>
              <a:rPr lang="fr-FR" sz="3200" dirty="0"/>
              <a:t>HEALTH SYSTEMS</a:t>
            </a:r>
          </a:p>
          <a:p>
            <a:r>
              <a:rPr lang="fr-FR" sz="3200" dirty="0"/>
              <a:t>RESEARCH INTERNSHIP</a:t>
            </a:r>
          </a:p>
        </p:txBody>
      </p:sp>
    </p:spTree>
    <p:extLst>
      <p:ext uri="{BB962C8B-B14F-4D97-AF65-F5344CB8AC3E}">
        <p14:creationId xmlns:p14="http://schemas.microsoft.com/office/powerpoint/2010/main" val="3355890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35596" y="1268760"/>
            <a:ext cx="7272808" cy="5328592"/>
          </a:xfrm>
        </p:spPr>
        <p:txBody>
          <a:bodyPr>
            <a:normAutofit fontScale="92500"/>
          </a:bodyPr>
          <a:lstStyle/>
          <a:p>
            <a:r>
              <a:rPr lang="en-US" altLang="en-US" sz="2800" b="0" dirty="0" smtClean="0"/>
              <a:t>To </a:t>
            </a:r>
            <a:r>
              <a:rPr lang="en-US" altLang="en-US" sz="2800" b="0" dirty="0"/>
              <a:t>immerse a student in a research-intensive </a:t>
            </a:r>
            <a:r>
              <a:rPr lang="en-US" altLang="en-US" sz="2800" b="0" dirty="0" smtClean="0"/>
              <a:t>environment, </a:t>
            </a:r>
          </a:p>
          <a:p>
            <a:r>
              <a:rPr lang="en-US" altLang="en-US" sz="2800" b="0" dirty="0"/>
              <a:t>T</a:t>
            </a:r>
            <a:r>
              <a:rPr lang="en-US" altLang="en-US" sz="2800" b="0" dirty="0" smtClean="0"/>
              <a:t>o </a:t>
            </a:r>
            <a:r>
              <a:rPr lang="en-US" altLang="en-US" sz="2800" b="0" dirty="0"/>
              <a:t>expose the student to different research programs and </a:t>
            </a:r>
            <a:r>
              <a:rPr lang="en-US" altLang="en-US" sz="2800" b="0" dirty="0" smtClean="0"/>
              <a:t>methods</a:t>
            </a:r>
          </a:p>
          <a:p>
            <a:r>
              <a:rPr lang="en-US" altLang="en-US" sz="2800" b="0" dirty="0" smtClean="0"/>
              <a:t>To contribute </a:t>
            </a:r>
            <a:r>
              <a:rPr lang="en-US" altLang="en-US" sz="2800" b="0" dirty="0"/>
              <a:t>to a knowledge transfer between health research institutes and </a:t>
            </a:r>
            <a:r>
              <a:rPr lang="en-US" altLang="en-US" sz="2800" b="0" dirty="0" smtClean="0"/>
              <a:t>Telfer</a:t>
            </a:r>
          </a:p>
          <a:p>
            <a:r>
              <a:rPr lang="en-US" altLang="en-US" sz="2800" b="0" dirty="0"/>
              <a:t>To prepare students to undertake future work in health services research environments;</a:t>
            </a:r>
            <a:endParaRPr lang="en-CA" altLang="en-US" sz="2800" b="0" dirty="0"/>
          </a:p>
          <a:p>
            <a:r>
              <a:rPr lang="en-US" altLang="en-US" sz="2800" b="0" dirty="0"/>
              <a:t>To enhance students’ knowledge through their direct involvement in related research </a:t>
            </a:r>
            <a:r>
              <a:rPr lang="en-US" altLang="en-US" sz="2800" b="0" dirty="0" smtClean="0"/>
              <a:t>projects</a:t>
            </a:r>
            <a:endParaRPr lang="en-CA" altLang="en-US" sz="2800" b="0" dirty="0"/>
          </a:p>
        </p:txBody>
      </p:sp>
      <p:sp>
        <p:nvSpPr>
          <p:cNvPr id="6" name="Titre 2"/>
          <p:cNvSpPr txBox="1">
            <a:spLocks/>
          </p:cNvSpPr>
          <p:nvPr/>
        </p:nvSpPr>
        <p:spPr>
          <a:xfrm>
            <a:off x="1907704" y="116632"/>
            <a:ext cx="5328592"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OBJECTIVES</a:t>
            </a:r>
          </a:p>
        </p:txBody>
      </p:sp>
    </p:spTree>
    <p:extLst>
      <p:ext uri="{BB962C8B-B14F-4D97-AF65-F5344CB8AC3E}">
        <p14:creationId xmlns:p14="http://schemas.microsoft.com/office/powerpoint/2010/main" val="3461671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altLang="en-US" sz="2800" b="0" dirty="0"/>
              <a:t>Ottawa Health Research Institute, Heart Institute / Public Health Agency, Health Canada, </a:t>
            </a:r>
            <a:r>
              <a:rPr lang="en-CA" altLang="en-US" sz="2800" b="0" dirty="0" err="1"/>
              <a:t>Bruyere</a:t>
            </a:r>
            <a:r>
              <a:rPr lang="en-CA" altLang="en-US" sz="2800" b="0" dirty="0"/>
              <a:t> Continuing Care, CHEO</a:t>
            </a:r>
          </a:p>
          <a:p>
            <a:r>
              <a:rPr lang="en-CA" altLang="en-US" sz="2800" b="0" dirty="0"/>
              <a:t>North East LHIN</a:t>
            </a:r>
          </a:p>
          <a:p>
            <a:r>
              <a:rPr lang="en-CA" altLang="en-US" sz="2800" b="0" dirty="0"/>
              <a:t>BC Women's Hospital and Health Center</a:t>
            </a:r>
          </a:p>
          <a:p>
            <a:r>
              <a:rPr lang="en-CA" altLang="en-US" sz="2800" b="0" dirty="0"/>
              <a:t>WHO – Denmark, United Kingdom, Netherlands </a:t>
            </a:r>
          </a:p>
          <a:p>
            <a:r>
              <a:rPr lang="en-CA" altLang="en-US" sz="2800" b="0" dirty="0"/>
              <a:t>Health Standards Organization (HSO)</a:t>
            </a:r>
          </a:p>
          <a:p>
            <a:r>
              <a:rPr lang="en-CA" altLang="en-US" sz="2800" b="0" dirty="0"/>
              <a:t>Other…</a:t>
            </a:r>
          </a:p>
        </p:txBody>
      </p:sp>
      <p:sp>
        <p:nvSpPr>
          <p:cNvPr id="4" name="Titre 2"/>
          <p:cNvSpPr txBox="1">
            <a:spLocks/>
          </p:cNvSpPr>
          <p:nvPr/>
        </p:nvSpPr>
        <p:spPr>
          <a:xfrm>
            <a:off x="1907704" y="116632"/>
            <a:ext cx="5328592" cy="1152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POTENTIAL SITES </a:t>
            </a:r>
          </a:p>
          <a:p>
            <a:r>
              <a:rPr lang="fr-FR" sz="3200" dirty="0"/>
              <a:t>FOR INTERNSHIP</a:t>
            </a:r>
          </a:p>
        </p:txBody>
      </p:sp>
    </p:spTree>
    <p:extLst>
      <p:ext uri="{BB962C8B-B14F-4D97-AF65-F5344CB8AC3E}">
        <p14:creationId xmlns:p14="http://schemas.microsoft.com/office/powerpoint/2010/main" val="3269718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1560" y="1412776"/>
            <a:ext cx="8064896" cy="4752528"/>
          </a:xfrm>
        </p:spPr>
        <p:txBody>
          <a:bodyPr>
            <a:noAutofit/>
          </a:bodyPr>
          <a:lstStyle/>
          <a:p>
            <a:pPr>
              <a:spcBef>
                <a:spcPct val="0"/>
              </a:spcBef>
              <a:buNone/>
            </a:pPr>
            <a:r>
              <a:rPr lang="en-CA" altLang="en-US" sz="2000" dirty="0">
                <a:latin typeface="Arial" charset="0"/>
              </a:rPr>
              <a:t> Student presentations at leading scholarly conferences</a:t>
            </a:r>
          </a:p>
          <a:p>
            <a:pPr>
              <a:spcBef>
                <a:spcPct val="0"/>
              </a:spcBef>
              <a:buNone/>
            </a:pPr>
            <a:endParaRPr lang="en-CA" altLang="en-US" sz="2000" b="0" dirty="0">
              <a:latin typeface="Arial" charset="0"/>
            </a:endParaRPr>
          </a:p>
          <a:p>
            <a:pPr>
              <a:spcBef>
                <a:spcPct val="0"/>
              </a:spcBef>
              <a:buNone/>
            </a:pPr>
            <a:r>
              <a:rPr lang="en-CA" altLang="en-US" sz="2000" dirty="0">
                <a:latin typeface="Arial" charset="0"/>
                <a:cs typeface="Arial" charset="0"/>
              </a:rPr>
              <a:t>Anissa Aubin</a:t>
            </a:r>
            <a:r>
              <a:rPr lang="en-CA" altLang="en-US" sz="2000" b="0" dirty="0">
                <a:latin typeface="Arial" charset="0"/>
                <a:cs typeface="Arial" charset="0"/>
              </a:rPr>
              <a:t>. “Emergency Surgery Capacity Planning Meeting Wait </a:t>
            </a:r>
            <a:br>
              <a:rPr lang="en-CA" altLang="en-US" sz="2000" b="0" dirty="0">
                <a:latin typeface="Arial" charset="0"/>
                <a:cs typeface="Arial" charset="0"/>
              </a:rPr>
            </a:br>
            <a:r>
              <a:rPr lang="en-CA" altLang="en-US" sz="2000" b="0" dirty="0">
                <a:latin typeface="Arial" charset="0"/>
                <a:cs typeface="Arial" charset="0"/>
              </a:rPr>
              <a:t>Time Targets,” </a:t>
            </a:r>
            <a:r>
              <a:rPr lang="en-CA" altLang="en-US" sz="2000" b="0" i="1" u="sng" dirty="0">
                <a:latin typeface="Arial" charset="0"/>
                <a:cs typeface="Arial" charset="0"/>
              </a:rPr>
              <a:t>2012 Canadian Operational Research Society Conference</a:t>
            </a:r>
            <a:r>
              <a:rPr lang="en-CA" altLang="en-US" sz="2000" b="0" dirty="0">
                <a:latin typeface="Arial" charset="0"/>
                <a:cs typeface="Arial" charset="0"/>
              </a:rPr>
              <a:t>, Niagara Falls, ON.</a:t>
            </a:r>
          </a:p>
          <a:p>
            <a:pPr>
              <a:spcBef>
                <a:spcPct val="0"/>
              </a:spcBef>
              <a:buNone/>
            </a:pPr>
            <a:endParaRPr lang="en-CA" altLang="en-US" sz="2000" b="0" dirty="0">
              <a:latin typeface="Arial" charset="0"/>
              <a:cs typeface="Arial" charset="0"/>
            </a:endParaRPr>
          </a:p>
          <a:p>
            <a:pPr>
              <a:spcBef>
                <a:spcPct val="0"/>
              </a:spcBef>
              <a:buNone/>
            </a:pPr>
            <a:r>
              <a:rPr lang="en-CA" altLang="en-US" sz="2000" dirty="0">
                <a:latin typeface="Arial" charset="0"/>
                <a:cs typeface="Arial" charset="0"/>
              </a:rPr>
              <a:t>Jessica Scott. </a:t>
            </a:r>
            <a:r>
              <a:rPr lang="en-CA" altLang="en-US" sz="2000" b="0" dirty="0">
                <a:latin typeface="Arial" charset="0"/>
                <a:cs typeface="Arial" charset="0"/>
              </a:rPr>
              <a:t>“Perceived barriers to the Use of Electronic Health Records for Infectious Disease Surveillance in Canada ” 2013 </a:t>
            </a:r>
            <a:r>
              <a:rPr lang="en-CA" altLang="en-US" sz="2000" b="0" i="1" u="sng" dirty="0">
                <a:latin typeface="Arial" charset="0"/>
                <a:cs typeface="Arial" charset="0"/>
              </a:rPr>
              <a:t>Canadian Society for Epidemiology and Biostatistics  biennial conference</a:t>
            </a:r>
            <a:r>
              <a:rPr lang="en-CA" altLang="en-US" sz="2000" b="0" i="1" dirty="0">
                <a:latin typeface="Arial" charset="0"/>
                <a:cs typeface="Arial" charset="0"/>
              </a:rPr>
              <a:t>, St. John’s, Newfoundland</a:t>
            </a:r>
          </a:p>
          <a:p>
            <a:pPr>
              <a:spcBef>
                <a:spcPct val="0"/>
              </a:spcBef>
              <a:buNone/>
            </a:pPr>
            <a:endParaRPr lang="en-CA" altLang="en-US" sz="2000" b="0" i="1" dirty="0">
              <a:latin typeface="Arial" charset="0"/>
              <a:cs typeface="Arial" charset="0"/>
            </a:endParaRPr>
          </a:p>
          <a:p>
            <a:pPr>
              <a:spcBef>
                <a:spcPct val="0"/>
              </a:spcBef>
              <a:buNone/>
            </a:pPr>
            <a:r>
              <a:rPr lang="en-CA" altLang="en-US" sz="2000" dirty="0">
                <a:latin typeface="Arial" charset="0"/>
                <a:cs typeface="Arial" charset="0"/>
              </a:rPr>
              <a:t>Emily Rowland</a:t>
            </a:r>
            <a:r>
              <a:rPr lang="en-CA" altLang="en-US" sz="2000" b="0" dirty="0">
                <a:latin typeface="Arial" charset="0"/>
                <a:cs typeface="Arial" charset="0"/>
              </a:rPr>
              <a:t>. “Examining the maternal experience in a neonatal intensive-care unit (NICU) environment</a:t>
            </a:r>
            <a:r>
              <a:rPr lang="en-CA" altLang="en-US" sz="2000" dirty="0">
                <a:latin typeface="Arial" charset="0"/>
                <a:cs typeface="Arial" charset="0"/>
              </a:rPr>
              <a:t>”. </a:t>
            </a:r>
            <a:r>
              <a:rPr lang="en-CA" altLang="en-US" sz="2000" b="0" i="1" u="sng" dirty="0">
                <a:latin typeface="Arial" charset="0"/>
                <a:cs typeface="Arial" charset="0"/>
              </a:rPr>
              <a:t>Academy of Neonatal Nurses 11</a:t>
            </a:r>
            <a:r>
              <a:rPr lang="en-CA" altLang="en-US" sz="2000" b="0" i="1" u="sng" baseline="30000" dirty="0">
                <a:latin typeface="Arial" charset="0"/>
                <a:cs typeface="Arial" charset="0"/>
              </a:rPr>
              <a:t>th</a:t>
            </a:r>
            <a:r>
              <a:rPr lang="en-CA" altLang="en-US" sz="2000" b="0" i="1" u="sng" dirty="0">
                <a:latin typeface="Arial" charset="0"/>
                <a:cs typeface="Arial" charset="0"/>
              </a:rPr>
              <a:t> National Advanced Practice Neonatal Nurses Conference</a:t>
            </a:r>
            <a:r>
              <a:rPr lang="en-CA" altLang="en-US" sz="2000" b="0" dirty="0">
                <a:latin typeface="Arial" charset="0"/>
                <a:cs typeface="Arial" charset="0"/>
              </a:rPr>
              <a:t>,  Honolulu, HI, April 23-26, 2014</a:t>
            </a:r>
          </a:p>
        </p:txBody>
      </p:sp>
      <p:sp>
        <p:nvSpPr>
          <p:cNvPr id="6" name="Titre 2"/>
          <p:cNvSpPr txBox="1">
            <a:spLocks/>
          </p:cNvSpPr>
          <p:nvPr/>
        </p:nvSpPr>
        <p:spPr>
          <a:xfrm>
            <a:off x="1475656" y="44624"/>
            <a:ext cx="6264696" cy="12008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GRADUATE INTERNSHIP</a:t>
            </a:r>
          </a:p>
          <a:p>
            <a:r>
              <a:rPr lang="fr-FR" sz="3200" dirty="0"/>
              <a:t>RESEARCH CONTRIBUTIONS</a:t>
            </a:r>
          </a:p>
        </p:txBody>
      </p:sp>
    </p:spTree>
    <p:extLst>
      <p:ext uri="{BB962C8B-B14F-4D97-AF65-F5344CB8AC3E}">
        <p14:creationId xmlns:p14="http://schemas.microsoft.com/office/powerpoint/2010/main" val="3397745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1560" y="1412776"/>
            <a:ext cx="7848872" cy="4752528"/>
          </a:xfrm>
        </p:spPr>
        <p:txBody>
          <a:bodyPr>
            <a:noAutofit/>
          </a:bodyPr>
          <a:lstStyle/>
          <a:p>
            <a:pPr indent="0">
              <a:spcBef>
                <a:spcPct val="0"/>
              </a:spcBef>
              <a:buNone/>
            </a:pPr>
            <a:r>
              <a:rPr lang="en-CA" altLang="en-US" sz="2000" dirty="0">
                <a:latin typeface="Arial" charset="0"/>
              </a:rPr>
              <a:t>Student presentations at leading scholarly conferences</a:t>
            </a:r>
          </a:p>
          <a:p>
            <a:pPr indent="0">
              <a:spcBef>
                <a:spcPct val="0"/>
              </a:spcBef>
              <a:buNone/>
            </a:pPr>
            <a:endParaRPr lang="en-CA" altLang="en-US" sz="2000" dirty="0">
              <a:latin typeface="Arial" charset="0"/>
              <a:cs typeface="Arial" charset="0"/>
            </a:endParaRPr>
          </a:p>
          <a:p>
            <a:pPr indent="0">
              <a:spcBef>
                <a:spcPct val="0"/>
              </a:spcBef>
              <a:buNone/>
            </a:pPr>
            <a:r>
              <a:rPr lang="en-CA" altLang="en-US" sz="2000" dirty="0">
                <a:latin typeface="Arial" charset="0"/>
                <a:cs typeface="Arial" charset="0"/>
              </a:rPr>
              <a:t>Andrea </a:t>
            </a:r>
            <a:r>
              <a:rPr lang="en-CA" altLang="en-US" sz="2000" dirty="0" err="1">
                <a:latin typeface="Arial" charset="0"/>
                <a:cs typeface="Arial" charset="0"/>
              </a:rPr>
              <a:t>Ghazzawi</a:t>
            </a:r>
            <a:r>
              <a:rPr lang="en-CA" altLang="en-US" sz="2000" b="0" dirty="0">
                <a:latin typeface="Arial" charset="0"/>
                <a:cs typeface="Arial" charset="0"/>
              </a:rPr>
              <a:t>, O'Sullivan T “We Don’t Have a Back-Up Plan: An Exploration  of Family Contingency Planning for Emergencies Following Stroke,” </a:t>
            </a:r>
            <a:br>
              <a:rPr lang="en-CA" altLang="en-US" sz="2000" b="0" dirty="0">
                <a:latin typeface="Arial" charset="0"/>
                <a:cs typeface="Arial" charset="0"/>
              </a:rPr>
            </a:br>
            <a:r>
              <a:rPr lang="en-CA" altLang="en-US" sz="2000" b="0" i="1" u="sng" dirty="0">
                <a:latin typeface="Arial" charset="0"/>
                <a:cs typeface="Arial" charset="0"/>
              </a:rPr>
              <a:t>Social Work in Health Care.</a:t>
            </a:r>
            <a:r>
              <a:rPr lang="en-CA" altLang="en-US" sz="2000" b="0" dirty="0">
                <a:latin typeface="Arial" charset="0"/>
                <a:cs typeface="Arial" charset="0"/>
                <a:hlinkClick r:id="rId3" tooltip="Show source title details"/>
              </a:rPr>
              <a:t> </a:t>
            </a:r>
            <a:r>
              <a:rPr lang="en-CA" altLang="en-US" sz="2000" b="0" dirty="0">
                <a:latin typeface="Arial" charset="0"/>
                <a:cs typeface="Arial" charset="0"/>
              </a:rPr>
              <a:t> (2013) (6), pp. 531-551</a:t>
            </a:r>
          </a:p>
          <a:p>
            <a:pPr>
              <a:spcBef>
                <a:spcPct val="0"/>
              </a:spcBef>
              <a:buNone/>
            </a:pPr>
            <a:endParaRPr lang="en-CA" altLang="en-US" sz="2000" b="0" i="1" u="sng" dirty="0">
              <a:latin typeface="Arial" charset="0"/>
              <a:cs typeface="Arial" charset="0"/>
            </a:endParaRPr>
          </a:p>
          <a:p>
            <a:pPr indent="0">
              <a:buFont typeface="Arial" charset="0"/>
              <a:buNone/>
            </a:pPr>
            <a:r>
              <a:rPr lang="en-CA" altLang="en-US" sz="2000" dirty="0" err="1">
                <a:latin typeface="Arial" charset="0"/>
                <a:cs typeface="Arial" charset="0"/>
              </a:rPr>
              <a:t>Fahim</a:t>
            </a:r>
            <a:r>
              <a:rPr lang="en-CA" altLang="en-US" sz="2000" dirty="0">
                <a:latin typeface="Arial" charset="0"/>
                <a:cs typeface="Arial" charset="0"/>
              </a:rPr>
              <a:t> C</a:t>
            </a:r>
            <a:r>
              <a:rPr lang="en-CA" altLang="en-US" sz="2000" b="0" dirty="0">
                <a:latin typeface="Arial" charset="0"/>
                <a:cs typeface="Arial" charset="0"/>
              </a:rPr>
              <a:t>, O'Sullivan T, Lane D. Supports for Health and Social Service Providers from Canada Responding to the Disaster in Haiti. </a:t>
            </a:r>
            <a:r>
              <a:rPr lang="en-CA" altLang="en-US" sz="2000" b="0" u="sng" dirty="0">
                <a:latin typeface="Arial" charset="0"/>
                <a:cs typeface="Arial" charset="0"/>
              </a:rPr>
              <a:t>PLOS Currents Disasters</a:t>
            </a:r>
            <a:r>
              <a:rPr lang="en-CA" altLang="en-US" sz="2000" b="0" dirty="0">
                <a:latin typeface="Arial" charset="0"/>
                <a:cs typeface="Arial" charset="0"/>
              </a:rPr>
              <a:t>. 2014 Jan 13. Edition 1.</a:t>
            </a:r>
          </a:p>
          <a:p>
            <a:pPr>
              <a:buFont typeface="Arial" charset="0"/>
              <a:buNone/>
            </a:pPr>
            <a:endParaRPr lang="en-CA" altLang="en-US" sz="2000" b="0" dirty="0">
              <a:latin typeface="Arial" charset="0"/>
              <a:cs typeface="Arial" charset="0"/>
            </a:endParaRPr>
          </a:p>
          <a:p>
            <a:pPr marL="400050" lvl="1" indent="0">
              <a:buNone/>
            </a:pPr>
            <a:r>
              <a:rPr lang="en-CA" altLang="en-US" sz="2000" b="1" dirty="0" err="1">
                <a:latin typeface="Arial" charset="0"/>
                <a:cs typeface="Arial" charset="0"/>
              </a:rPr>
              <a:t>Shenas</a:t>
            </a:r>
            <a:r>
              <a:rPr lang="en-CA" altLang="en-US" sz="2000" b="1" dirty="0">
                <a:latin typeface="Arial" charset="0"/>
                <a:cs typeface="Arial" charset="0"/>
              </a:rPr>
              <a:t> SAI</a:t>
            </a:r>
            <a:r>
              <a:rPr lang="en-CA" altLang="en-US" sz="2000" dirty="0">
                <a:latin typeface="Arial" charset="0"/>
                <a:cs typeface="Arial" charset="0"/>
              </a:rPr>
              <a:t>, Mitchell, JI., Kuziemsky C. “</a:t>
            </a:r>
            <a:r>
              <a:rPr lang="en-CA" sz="2000" dirty="0"/>
              <a:t>Governance standards: A roadmap for increasing safety at care transitions</a:t>
            </a:r>
            <a:r>
              <a:rPr lang="en-CA" altLang="en-US" sz="2000" dirty="0">
                <a:latin typeface="Arial" panose="020B0604020202020204" pitchFamily="34" charset="0"/>
                <a:cs typeface="Arial" panose="020B0604020202020204" pitchFamily="34" charset="0"/>
              </a:rPr>
              <a:t>”,</a:t>
            </a:r>
            <a:r>
              <a:rPr lang="en-CA" sz="2000" dirty="0">
                <a:latin typeface="Arial" panose="020B0604020202020204" pitchFamily="34" charset="0"/>
                <a:cs typeface="Arial" panose="020B0604020202020204" pitchFamily="34" charset="0"/>
              </a:rPr>
              <a:t> </a:t>
            </a:r>
            <a:r>
              <a:rPr lang="en-CA" sz="2000" u="sng" dirty="0">
                <a:latin typeface="Arial" panose="020B0604020202020204" pitchFamily="34" charset="0"/>
                <a:cs typeface="Arial" panose="020B0604020202020204" pitchFamily="34" charset="0"/>
              </a:rPr>
              <a:t>Healthcare Management Forum</a:t>
            </a:r>
            <a:r>
              <a:rPr lang="en-CA" sz="2000" dirty="0">
                <a:latin typeface="Arial" panose="020B0604020202020204" pitchFamily="34" charset="0"/>
                <a:cs typeface="Arial" panose="020B0604020202020204" pitchFamily="34" charset="0"/>
              </a:rPr>
              <a:t> 2015, Vol. 28(1) 28-33</a:t>
            </a:r>
          </a:p>
        </p:txBody>
      </p:sp>
      <p:sp>
        <p:nvSpPr>
          <p:cNvPr id="6" name="Titre 2"/>
          <p:cNvSpPr txBox="1">
            <a:spLocks/>
          </p:cNvSpPr>
          <p:nvPr/>
        </p:nvSpPr>
        <p:spPr>
          <a:xfrm>
            <a:off x="1475656" y="44624"/>
            <a:ext cx="6264696" cy="12008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GRADUATE INTERNSHIP</a:t>
            </a:r>
          </a:p>
          <a:p>
            <a:r>
              <a:rPr lang="fr-FR" sz="3200" dirty="0"/>
              <a:t>RESEARCH CONTRIBUTIONS</a:t>
            </a:r>
          </a:p>
        </p:txBody>
      </p:sp>
    </p:spTree>
    <p:extLst>
      <p:ext uri="{BB962C8B-B14F-4D97-AF65-F5344CB8AC3E}">
        <p14:creationId xmlns:p14="http://schemas.microsoft.com/office/powerpoint/2010/main" val="3314734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1560" y="1412776"/>
            <a:ext cx="8064896" cy="4752528"/>
          </a:xfrm>
        </p:spPr>
        <p:txBody>
          <a:bodyPr>
            <a:noAutofit/>
          </a:bodyPr>
          <a:lstStyle/>
          <a:p>
            <a:pPr>
              <a:spcBef>
                <a:spcPct val="0"/>
              </a:spcBef>
              <a:buNone/>
            </a:pPr>
            <a:r>
              <a:rPr lang="en-CA" altLang="en-US" sz="2000" dirty="0">
                <a:latin typeface="Arial" charset="0"/>
              </a:rPr>
              <a:t> Student presentations at leading scholarly conferences</a:t>
            </a:r>
          </a:p>
          <a:p>
            <a:pPr>
              <a:spcBef>
                <a:spcPct val="0"/>
              </a:spcBef>
              <a:buNone/>
            </a:pPr>
            <a:endParaRPr lang="en-CA" altLang="en-US" sz="2000" b="0" dirty="0">
              <a:latin typeface="Arial" charset="0"/>
            </a:endParaRPr>
          </a:p>
          <a:p>
            <a:pPr>
              <a:spcBef>
                <a:spcPct val="0"/>
              </a:spcBef>
              <a:buNone/>
            </a:pPr>
            <a:endParaRPr lang="en-CA" altLang="en-US" sz="2000" dirty="0">
              <a:latin typeface="Arial" charset="0"/>
              <a:cs typeface="Arial" charset="0"/>
            </a:endParaRPr>
          </a:p>
          <a:p>
            <a:pPr indent="20638">
              <a:spcBef>
                <a:spcPct val="0"/>
              </a:spcBef>
              <a:buNone/>
            </a:pPr>
            <a:r>
              <a:rPr lang="en-CA" altLang="en-US" sz="2000" dirty="0">
                <a:latin typeface="Arial" charset="0"/>
                <a:cs typeface="Arial" charset="0"/>
              </a:rPr>
              <a:t>Maria El Chababi</a:t>
            </a:r>
            <a:r>
              <a:rPr lang="en-CA" altLang="en-US" sz="2000" b="0" dirty="0">
                <a:latin typeface="Arial" charset="0"/>
                <a:cs typeface="Arial" charset="0"/>
              </a:rPr>
              <a:t>. “Are they Really Different: The Entrepreneurial Process from the Perspective of Different Generation of Immigrant Entrepreneurs” </a:t>
            </a:r>
            <a:r>
              <a:rPr lang="en-CA" altLang="en-US" sz="2000" b="0" i="1" u="sng" dirty="0">
                <a:latin typeface="Arial" charset="0"/>
                <a:cs typeface="Arial" charset="0"/>
              </a:rPr>
              <a:t>2015 Annual Meeting of the Academy of Management</a:t>
            </a:r>
            <a:r>
              <a:rPr lang="en-CA" altLang="en-US" sz="2000" b="0" dirty="0">
                <a:latin typeface="Arial" charset="0"/>
                <a:cs typeface="Arial" charset="0"/>
              </a:rPr>
              <a:t>, Vancouver, BC, 2015.</a:t>
            </a:r>
          </a:p>
          <a:p>
            <a:pPr>
              <a:spcBef>
                <a:spcPct val="0"/>
              </a:spcBef>
              <a:buNone/>
            </a:pPr>
            <a:endParaRPr lang="en-CA" altLang="en-US" sz="2000" b="0" dirty="0">
              <a:latin typeface="Arial" charset="0"/>
              <a:cs typeface="Arial" charset="0"/>
            </a:endParaRPr>
          </a:p>
          <a:p>
            <a:pPr indent="20638">
              <a:spcBef>
                <a:spcPct val="0"/>
              </a:spcBef>
              <a:buNone/>
            </a:pPr>
            <a:r>
              <a:rPr lang="en-CA" altLang="en-US" sz="2000" dirty="0">
                <a:latin typeface="Arial" charset="0"/>
                <a:cs typeface="Arial" charset="0"/>
              </a:rPr>
              <a:t>Karolina </a:t>
            </a:r>
            <a:r>
              <a:rPr lang="en-CA" altLang="en-US" sz="2000" dirty="0" err="1">
                <a:latin typeface="Arial" charset="0"/>
                <a:cs typeface="Arial" charset="0"/>
              </a:rPr>
              <a:t>Kaminska</a:t>
            </a:r>
            <a:r>
              <a:rPr lang="en-CA" altLang="en-US" sz="2000" b="0" dirty="0" err="1">
                <a:latin typeface="Arial" charset="0"/>
                <a:cs typeface="Arial" charset="0"/>
              </a:rPr>
              <a:t>.“Applying</a:t>
            </a:r>
            <a:r>
              <a:rPr lang="en-CA" altLang="en-US" sz="2000" b="0" dirty="0">
                <a:latin typeface="Arial" charset="0"/>
                <a:cs typeface="Arial" charset="0"/>
              </a:rPr>
              <a:t> the RE-AIM Model to Asset-based Community Health Interventions: A Multiple Case Study in Tower Hamlets, London, UK” </a:t>
            </a:r>
            <a:r>
              <a:rPr lang="en-CA" altLang="en-US" sz="2000" b="0" i="1" u="sng" dirty="0">
                <a:latin typeface="Arial" charset="0"/>
                <a:cs typeface="Arial" charset="0"/>
              </a:rPr>
              <a:t>4</a:t>
            </a:r>
            <a:r>
              <a:rPr lang="en-CA" altLang="en-US" sz="2000" b="0" i="1" u="sng" baseline="30000" dirty="0">
                <a:latin typeface="Arial" charset="0"/>
                <a:cs typeface="Arial" charset="0"/>
              </a:rPr>
              <a:t>th</a:t>
            </a:r>
            <a:r>
              <a:rPr lang="en-CA" altLang="en-US" sz="2000" b="0" i="1" u="sng" dirty="0">
                <a:latin typeface="Arial" charset="0"/>
                <a:cs typeface="Arial" charset="0"/>
              </a:rPr>
              <a:t> International City Health Conference,</a:t>
            </a:r>
            <a:r>
              <a:rPr lang="en-CA" altLang="en-US" sz="2000" b="0" dirty="0">
                <a:latin typeface="Arial" charset="0"/>
                <a:cs typeface="Arial" charset="0"/>
              </a:rPr>
              <a:t> Barcelona, Spain, 2015.</a:t>
            </a:r>
          </a:p>
          <a:p>
            <a:pPr>
              <a:spcBef>
                <a:spcPct val="0"/>
              </a:spcBef>
              <a:buNone/>
            </a:pPr>
            <a:endParaRPr lang="en-CA" altLang="en-US" sz="2000" b="0" i="1" dirty="0">
              <a:latin typeface="Arial" charset="0"/>
              <a:cs typeface="Arial" charset="0"/>
            </a:endParaRPr>
          </a:p>
        </p:txBody>
      </p:sp>
      <p:sp>
        <p:nvSpPr>
          <p:cNvPr id="6" name="Titre 2"/>
          <p:cNvSpPr txBox="1">
            <a:spLocks/>
          </p:cNvSpPr>
          <p:nvPr/>
        </p:nvSpPr>
        <p:spPr>
          <a:xfrm>
            <a:off x="1475656" y="44624"/>
            <a:ext cx="6264696" cy="12008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solidFill>
                  <a:prstClr val="white"/>
                </a:solidFill>
              </a:rPr>
              <a:t>GRADUATE INTERNSHIP</a:t>
            </a:r>
          </a:p>
          <a:p>
            <a:r>
              <a:rPr lang="fr-FR" sz="3200" dirty="0">
                <a:solidFill>
                  <a:prstClr val="white"/>
                </a:solidFill>
              </a:rPr>
              <a:t>RESEARCH CONTRIBUTIONS</a:t>
            </a:r>
          </a:p>
        </p:txBody>
      </p:sp>
    </p:spTree>
    <p:extLst>
      <p:ext uri="{BB962C8B-B14F-4D97-AF65-F5344CB8AC3E}">
        <p14:creationId xmlns:p14="http://schemas.microsoft.com/office/powerpoint/2010/main" val="671089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1560" y="1412776"/>
            <a:ext cx="7848872" cy="4752528"/>
          </a:xfrm>
        </p:spPr>
        <p:txBody>
          <a:bodyPr>
            <a:noAutofit/>
          </a:bodyPr>
          <a:lstStyle/>
          <a:p>
            <a:pPr>
              <a:spcBef>
                <a:spcPct val="0"/>
              </a:spcBef>
              <a:buNone/>
            </a:pPr>
            <a:endParaRPr lang="en-CA" altLang="en-US" sz="2000" b="0" i="1" u="sng" dirty="0">
              <a:latin typeface="Arial" charset="0"/>
              <a:cs typeface="Arial" charset="0"/>
            </a:endParaRPr>
          </a:p>
          <a:p>
            <a:pPr indent="0">
              <a:buFont typeface="Arial" charset="0"/>
              <a:buNone/>
            </a:pPr>
            <a:r>
              <a:rPr lang="en-CA" altLang="en-US" sz="2000" dirty="0">
                <a:latin typeface="Arial" charset="0"/>
                <a:cs typeface="Arial" charset="0"/>
              </a:rPr>
              <a:t>Stephanie Aboueid</a:t>
            </a:r>
            <a:r>
              <a:rPr lang="en-CA" altLang="en-US" sz="2000" b="0" dirty="0">
                <a:latin typeface="Arial" charset="0"/>
                <a:cs typeface="Arial" charset="0"/>
              </a:rPr>
              <a:t>. .“Current Weight Management Approaches Used by Primary Care Providers in Multidisciplinary Health Care Settings in Ontario” </a:t>
            </a:r>
            <a:r>
              <a:rPr lang="en-CA" altLang="en-US" sz="2000" b="0" i="1" u="sng" dirty="0">
                <a:latin typeface="Arial" charset="0"/>
                <a:cs typeface="Arial" charset="0"/>
              </a:rPr>
              <a:t>Canada Obesity Network Summit</a:t>
            </a:r>
            <a:r>
              <a:rPr lang="en-CA" altLang="en-US" sz="2000" b="0" dirty="0">
                <a:latin typeface="Arial" charset="0"/>
                <a:cs typeface="Arial" charset="0"/>
              </a:rPr>
              <a:t>, Banff, AB, 2017.</a:t>
            </a:r>
          </a:p>
          <a:p>
            <a:pPr indent="0">
              <a:buFont typeface="Arial" charset="0"/>
              <a:buNone/>
            </a:pPr>
            <a:endParaRPr lang="en-CA" altLang="en-US" sz="2000" b="0" dirty="0">
              <a:latin typeface="Arial" charset="0"/>
              <a:cs typeface="Arial" charset="0"/>
            </a:endParaRPr>
          </a:p>
          <a:p>
            <a:pPr indent="0">
              <a:buNone/>
            </a:pPr>
            <a:r>
              <a:rPr lang="en-CA" altLang="en-US" sz="2000" dirty="0">
                <a:latin typeface="Arial" charset="0"/>
                <a:cs typeface="Arial" charset="0"/>
              </a:rPr>
              <a:t>Caroline Chamberland</a:t>
            </a:r>
            <a:r>
              <a:rPr lang="en-CA" altLang="en-US" sz="2000" b="0" dirty="0">
                <a:latin typeface="Arial" charset="0"/>
                <a:cs typeface="Arial" charset="0"/>
              </a:rPr>
              <a:t>. “The Impact of Health Professional Migration on Health Equity in India and the Philippines”</a:t>
            </a:r>
            <a:r>
              <a:rPr lang="en-CA" altLang="en-US" sz="2000" dirty="0">
                <a:latin typeface="Arial" charset="0"/>
                <a:cs typeface="Arial" charset="0"/>
              </a:rPr>
              <a:t> </a:t>
            </a:r>
            <a:r>
              <a:rPr lang="en-CA" altLang="en-US" sz="2000" b="0" i="1" u="sng" dirty="0">
                <a:latin typeface="Arial" charset="0"/>
                <a:cs typeface="Arial" charset="0"/>
              </a:rPr>
              <a:t>14</a:t>
            </a:r>
            <a:r>
              <a:rPr lang="en-CA" altLang="en-US" sz="2000" b="0" i="1" u="sng" baseline="30000" dirty="0">
                <a:latin typeface="Arial" charset="0"/>
                <a:cs typeface="Arial" charset="0"/>
              </a:rPr>
              <a:t>th</a:t>
            </a:r>
            <a:r>
              <a:rPr lang="en-CA" altLang="en-US" sz="2000" b="0" i="1" u="sng" dirty="0">
                <a:latin typeface="Arial" charset="0"/>
                <a:cs typeface="Arial" charset="0"/>
              </a:rPr>
              <a:t> World Congress on Public Health</a:t>
            </a:r>
            <a:r>
              <a:rPr lang="en-CA" altLang="en-US" sz="2000" b="0" dirty="0">
                <a:latin typeface="Arial" charset="0"/>
                <a:cs typeface="Arial" charset="0"/>
              </a:rPr>
              <a:t>,  Kolkata, India, 2015.</a:t>
            </a:r>
          </a:p>
          <a:p>
            <a:pPr indent="0">
              <a:buNone/>
            </a:pPr>
            <a:endParaRPr lang="en-CA" altLang="en-US" sz="2000" b="0" dirty="0">
              <a:latin typeface="Arial" charset="0"/>
              <a:cs typeface="Arial" charset="0"/>
            </a:endParaRPr>
          </a:p>
          <a:p>
            <a:pPr indent="0">
              <a:buNone/>
            </a:pPr>
            <a:r>
              <a:rPr lang="en-CA" altLang="en-US" sz="2000" dirty="0">
                <a:latin typeface="Arial" charset="0"/>
                <a:cs typeface="Arial" charset="0"/>
              </a:rPr>
              <a:t>Shannon Tracey</a:t>
            </a:r>
            <a:r>
              <a:rPr lang="en-CA" altLang="en-US" sz="2000" b="0" dirty="0">
                <a:latin typeface="Arial" charset="0"/>
                <a:cs typeface="Arial" charset="0"/>
              </a:rPr>
              <a:t>.</a:t>
            </a:r>
            <a:r>
              <a:rPr lang="en-CA" altLang="en-US" sz="2000" dirty="0">
                <a:latin typeface="Arial" charset="0"/>
                <a:cs typeface="Arial" charset="0"/>
              </a:rPr>
              <a:t> </a:t>
            </a:r>
            <a:r>
              <a:rPr lang="en-CA" altLang="en-US" sz="2000" b="0">
                <a:latin typeface="Arial" charset="0"/>
                <a:cs typeface="Arial" charset="0"/>
              </a:rPr>
              <a:t>“Asset Oriented Indicators for Organizational Resilience” </a:t>
            </a:r>
            <a:r>
              <a:rPr lang="en-CA" altLang="en-US" sz="2000" b="0" i="1" u="sng">
                <a:latin typeface="Arial" charset="0"/>
                <a:cs typeface="Arial" charset="0"/>
              </a:rPr>
              <a:t>2015 Preparedness Summit</a:t>
            </a:r>
            <a:r>
              <a:rPr lang="en-CA" altLang="en-US" sz="2000" b="0" i="1">
                <a:latin typeface="Arial" charset="0"/>
                <a:cs typeface="Arial" charset="0"/>
              </a:rPr>
              <a:t>, </a:t>
            </a:r>
            <a:r>
              <a:rPr lang="en-CA" altLang="en-US" sz="2000" b="0">
                <a:latin typeface="Arial" charset="0"/>
                <a:cs typeface="Arial" charset="0"/>
              </a:rPr>
              <a:t>Atlanta, GA, 2015.</a:t>
            </a:r>
            <a:endParaRPr lang="en-CA" altLang="en-US" sz="2000" b="0" i="1">
              <a:latin typeface="Arial" charset="0"/>
              <a:cs typeface="Arial" charset="0"/>
            </a:endParaRPr>
          </a:p>
          <a:p>
            <a:pPr indent="0">
              <a:buNone/>
            </a:pPr>
            <a:endParaRPr lang="en-CA" altLang="en-US" sz="2000" b="0" dirty="0">
              <a:latin typeface="Arial" charset="0"/>
              <a:cs typeface="Arial" charset="0"/>
            </a:endParaRPr>
          </a:p>
          <a:p>
            <a:pPr indent="0">
              <a:buFont typeface="Arial" charset="0"/>
              <a:buNone/>
            </a:pPr>
            <a:endParaRPr lang="en-CA" altLang="en-US" sz="2000" b="0" dirty="0">
              <a:latin typeface="Arial" charset="0"/>
              <a:cs typeface="Arial" charset="0"/>
            </a:endParaRPr>
          </a:p>
          <a:p>
            <a:pPr>
              <a:buFont typeface="Arial" charset="0"/>
              <a:buNone/>
            </a:pPr>
            <a:endParaRPr lang="en-CA" altLang="en-US" sz="2000" b="0" dirty="0">
              <a:latin typeface="Arial" charset="0"/>
              <a:cs typeface="Arial" charset="0"/>
            </a:endParaRPr>
          </a:p>
        </p:txBody>
      </p:sp>
      <p:sp>
        <p:nvSpPr>
          <p:cNvPr id="6" name="Titre 2"/>
          <p:cNvSpPr txBox="1">
            <a:spLocks/>
          </p:cNvSpPr>
          <p:nvPr/>
        </p:nvSpPr>
        <p:spPr>
          <a:xfrm>
            <a:off x="1475656" y="44624"/>
            <a:ext cx="6264696" cy="12008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solidFill>
                  <a:prstClr val="white"/>
                </a:solidFill>
              </a:rPr>
              <a:t>GRADUATE INTERNSHIP</a:t>
            </a:r>
          </a:p>
          <a:p>
            <a:r>
              <a:rPr lang="fr-FR" sz="3200" dirty="0">
                <a:solidFill>
                  <a:prstClr val="white"/>
                </a:solidFill>
              </a:rPr>
              <a:t>RESEARCH CONTRIBUTIONS</a:t>
            </a:r>
          </a:p>
        </p:txBody>
      </p:sp>
    </p:spTree>
    <p:extLst>
      <p:ext uri="{BB962C8B-B14F-4D97-AF65-F5344CB8AC3E}">
        <p14:creationId xmlns:p14="http://schemas.microsoft.com/office/powerpoint/2010/main" val="1225994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71600" y="1268760"/>
            <a:ext cx="7272808" cy="4857403"/>
          </a:xfrm>
        </p:spPr>
        <p:txBody>
          <a:bodyPr>
            <a:normAutofit/>
          </a:bodyPr>
          <a:lstStyle/>
          <a:p>
            <a:r>
              <a:rPr lang="en-US" altLang="en-US" sz="2800" b="0" dirty="0"/>
              <a:t>During the Research Internship, it is advised that the students attend the research seminars offered at the research establishment </a:t>
            </a:r>
          </a:p>
          <a:p>
            <a:r>
              <a:rPr lang="en-US" altLang="en-US" sz="2800" b="0" dirty="0"/>
              <a:t>If the internship is in Ottawa the student will be expected to also attend the </a:t>
            </a:r>
            <a:r>
              <a:rPr lang="en-US" altLang="en-US" sz="2800" b="0" i="1" dirty="0"/>
              <a:t>Healthcare</a:t>
            </a:r>
            <a:r>
              <a:rPr lang="en-US" altLang="en-US" sz="2800" b="0" dirty="0"/>
              <a:t> </a:t>
            </a:r>
            <a:r>
              <a:rPr lang="en-US" altLang="en-US" sz="2800" b="0" i="1" dirty="0"/>
              <a:t>Systems Management Research Seminar Series </a:t>
            </a:r>
            <a:r>
              <a:rPr lang="en-US" altLang="en-US" sz="2800" b="0" dirty="0"/>
              <a:t>presented at the Telfer School of Management</a:t>
            </a:r>
            <a:endParaRPr lang="en-CA" altLang="en-US" sz="2800" b="0" dirty="0"/>
          </a:p>
          <a:p>
            <a:endParaRPr lang="en-CA" sz="2800" dirty="0"/>
          </a:p>
        </p:txBody>
      </p:sp>
      <p:sp>
        <p:nvSpPr>
          <p:cNvPr id="6" name="Titre 2"/>
          <p:cNvSpPr txBox="1">
            <a:spLocks/>
          </p:cNvSpPr>
          <p:nvPr/>
        </p:nvSpPr>
        <p:spPr>
          <a:xfrm>
            <a:off x="1907704" y="116632"/>
            <a:ext cx="5328592"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RESEARCH SEMINARS</a:t>
            </a:r>
          </a:p>
        </p:txBody>
      </p:sp>
    </p:spTree>
    <p:extLst>
      <p:ext uri="{BB962C8B-B14F-4D97-AF65-F5344CB8AC3E}">
        <p14:creationId xmlns:p14="http://schemas.microsoft.com/office/powerpoint/2010/main" val="484851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altLang="en-US" sz="2800" b="0" dirty="0"/>
              <a:t>Student: Work with the thesis supervisor(s) and the MSc HS Program Director to determine a suitable research internship focus that complements the student’s thesis research</a:t>
            </a:r>
          </a:p>
          <a:p>
            <a:r>
              <a:rPr lang="en-US" altLang="en-US" sz="2800" b="0" dirty="0"/>
              <a:t>Complete the internship on time and in a responsible manner </a:t>
            </a:r>
            <a:endParaRPr lang="en-CA" altLang="en-US" sz="2800" b="0" dirty="0"/>
          </a:p>
          <a:p>
            <a:endParaRPr lang="en-CA" sz="2800" b="0" dirty="0"/>
          </a:p>
        </p:txBody>
      </p:sp>
      <p:sp>
        <p:nvSpPr>
          <p:cNvPr id="4" name="Titre 2"/>
          <p:cNvSpPr txBox="1">
            <a:spLocks/>
          </p:cNvSpPr>
          <p:nvPr/>
        </p:nvSpPr>
        <p:spPr>
          <a:xfrm>
            <a:off x="1907704" y="116632"/>
            <a:ext cx="5328592"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RESPONSIBILITIES</a:t>
            </a:r>
          </a:p>
        </p:txBody>
      </p:sp>
    </p:spTree>
    <p:extLst>
      <p:ext uri="{BB962C8B-B14F-4D97-AF65-F5344CB8AC3E}">
        <p14:creationId xmlns:p14="http://schemas.microsoft.com/office/powerpoint/2010/main" val="3716517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71600" y="1124744"/>
            <a:ext cx="7272808" cy="4608511"/>
          </a:xfrm>
        </p:spPr>
        <p:txBody>
          <a:bodyPr>
            <a:normAutofit/>
          </a:bodyPr>
          <a:lstStyle/>
          <a:p>
            <a:r>
              <a:rPr lang="en-US" altLang="en-US" sz="2800" b="0" dirty="0"/>
              <a:t>Ideally the thesis proposal should be approved by the end of the second term*</a:t>
            </a:r>
          </a:p>
          <a:p>
            <a:r>
              <a:rPr lang="en-US" altLang="en-US" sz="2800" b="0" dirty="0"/>
              <a:t>Submit to the Graduate Office:</a:t>
            </a:r>
          </a:p>
          <a:p>
            <a:pPr lvl="1"/>
            <a:r>
              <a:rPr lang="en-US" altLang="en-US" sz="2400" dirty="0"/>
              <a:t>Copy of</a:t>
            </a:r>
            <a:r>
              <a:rPr lang="en-US" altLang="en-US" sz="2400" b="0" dirty="0"/>
              <a:t> signed Telfer School of Management Master’s Thesis Proposal Report Form submitted</a:t>
            </a:r>
          </a:p>
          <a:p>
            <a:pPr lvl="1"/>
            <a:r>
              <a:rPr lang="en-US" altLang="en-US" sz="2400" dirty="0"/>
              <a:t>Thesis proposal</a:t>
            </a:r>
          </a:p>
          <a:p>
            <a:r>
              <a:rPr lang="en-CA" altLang="en-US" sz="2800" b="0" dirty="0"/>
              <a:t>How to choose thesis committee members</a:t>
            </a:r>
            <a:r>
              <a:rPr lang="en-CA" altLang="en-US" sz="2800" b="0" dirty="0" smtClean="0"/>
              <a:t>?</a:t>
            </a:r>
          </a:p>
          <a:p>
            <a:pPr lvl="1"/>
            <a:r>
              <a:rPr lang="en-CA" altLang="en-US" sz="2400" dirty="0" smtClean="0"/>
              <a:t>Complementary to supervisor(s)</a:t>
            </a:r>
            <a:endParaRPr lang="en-CA" altLang="en-US" sz="2400" b="0" dirty="0"/>
          </a:p>
          <a:p>
            <a:pPr marL="0" indent="0">
              <a:buNone/>
            </a:pPr>
            <a:endParaRPr lang="en-US" altLang="en-US" dirty="0"/>
          </a:p>
        </p:txBody>
      </p:sp>
      <p:sp>
        <p:nvSpPr>
          <p:cNvPr id="3" name="Titre 2"/>
          <p:cNvSpPr>
            <a:spLocks noGrp="1"/>
          </p:cNvSpPr>
          <p:nvPr>
            <p:ph type="ctrTitle"/>
          </p:nvPr>
        </p:nvSpPr>
        <p:spPr>
          <a:xfrm>
            <a:off x="1907704" y="116632"/>
            <a:ext cx="5328592" cy="720080"/>
          </a:xfrm>
        </p:spPr>
        <p:txBody>
          <a:bodyPr>
            <a:normAutofit/>
          </a:bodyPr>
          <a:lstStyle/>
          <a:p>
            <a:r>
              <a:rPr lang="fr-FR" sz="3200" dirty="0"/>
              <a:t>THESIS PROPOSAL</a:t>
            </a:r>
          </a:p>
        </p:txBody>
      </p:sp>
    </p:spTree>
    <p:extLst>
      <p:ext uri="{BB962C8B-B14F-4D97-AF65-F5344CB8AC3E}">
        <p14:creationId xmlns:p14="http://schemas.microsoft.com/office/powerpoint/2010/main" val="4217889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altLang="en-US" sz="2800" b="0" dirty="0"/>
              <a:t>Thesis Supervisor(s) </a:t>
            </a:r>
            <a:r>
              <a:rPr lang="en-US" altLang="en-US" sz="2800" b="0" dirty="0" smtClean="0"/>
              <a:t>Responsibilities:</a:t>
            </a:r>
          </a:p>
          <a:p>
            <a:r>
              <a:rPr lang="en-US" altLang="en-US" sz="2800" b="0" dirty="0" smtClean="0"/>
              <a:t>assist </a:t>
            </a:r>
            <a:r>
              <a:rPr lang="en-US" altLang="en-US" sz="2800" b="0" dirty="0"/>
              <a:t>the student in finding a suitable internship and framing learning goals and  objectives</a:t>
            </a:r>
          </a:p>
          <a:p>
            <a:r>
              <a:rPr lang="en-US" altLang="en-US" sz="2800" b="0" dirty="0"/>
              <a:t>Monitor the internship and associated timelines and deliverables</a:t>
            </a:r>
            <a:endParaRPr lang="en-CA" altLang="en-US" sz="2800" b="0" dirty="0"/>
          </a:p>
        </p:txBody>
      </p:sp>
      <p:sp>
        <p:nvSpPr>
          <p:cNvPr id="4" name="Titre 2"/>
          <p:cNvSpPr txBox="1">
            <a:spLocks/>
          </p:cNvSpPr>
          <p:nvPr/>
        </p:nvSpPr>
        <p:spPr>
          <a:xfrm>
            <a:off x="1907704" y="116632"/>
            <a:ext cx="5328592"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RESPONSIBILITIES</a:t>
            </a:r>
          </a:p>
        </p:txBody>
      </p:sp>
    </p:spTree>
    <p:extLst>
      <p:ext uri="{BB962C8B-B14F-4D97-AF65-F5344CB8AC3E}">
        <p14:creationId xmlns:p14="http://schemas.microsoft.com/office/powerpoint/2010/main" val="2359954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altLang="en-US" sz="2800" b="0" dirty="0"/>
              <a:t>T</a:t>
            </a:r>
            <a:r>
              <a:rPr lang="en-US" altLang="en-US" sz="2800" b="0" dirty="0" smtClean="0"/>
              <a:t>he </a:t>
            </a:r>
            <a:r>
              <a:rPr lang="en-US" altLang="en-US" sz="2800" b="0" dirty="0"/>
              <a:t>internship will be evaluated by the supervisor based on: (</a:t>
            </a:r>
            <a:r>
              <a:rPr lang="en-US" altLang="en-US" sz="2800" b="0" dirty="0" err="1"/>
              <a:t>i</a:t>
            </a:r>
            <a:r>
              <a:rPr lang="en-US" altLang="en-US" sz="2800" b="0" dirty="0"/>
              <a:t>) the final internship proposal evaluation and the learning objectives set at the beginning of the internship</a:t>
            </a:r>
          </a:p>
          <a:p>
            <a:r>
              <a:rPr lang="en-US" altLang="en-US" sz="2800" b="0" dirty="0"/>
              <a:t>The internship is graded on a (S) Satisfactory / (NS) Non-Satisfactory basis</a:t>
            </a:r>
          </a:p>
          <a:p>
            <a:r>
              <a:rPr lang="en-US" altLang="en-US" sz="2800" b="0" dirty="0"/>
              <a:t>Students will also be expected to do a post-internship presentation in the winter term following the completion of their internship</a:t>
            </a:r>
            <a:endParaRPr lang="en-CA" altLang="en-US" sz="2800" b="0" dirty="0"/>
          </a:p>
        </p:txBody>
      </p:sp>
      <p:sp>
        <p:nvSpPr>
          <p:cNvPr id="4" name="Titre 2"/>
          <p:cNvSpPr txBox="1">
            <a:spLocks/>
          </p:cNvSpPr>
          <p:nvPr/>
        </p:nvSpPr>
        <p:spPr>
          <a:xfrm>
            <a:off x="1907704" y="116632"/>
            <a:ext cx="5328592"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EVALUATION</a:t>
            </a:r>
          </a:p>
        </p:txBody>
      </p:sp>
    </p:spTree>
    <p:extLst>
      <p:ext uri="{BB962C8B-B14F-4D97-AF65-F5344CB8AC3E}">
        <p14:creationId xmlns:p14="http://schemas.microsoft.com/office/powerpoint/2010/main" val="129686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CA" altLang="en-US" sz="2800" b="0" dirty="0"/>
              <a:t>Appendix A (agreement form) needs to be completed prior to starting (define learning goals)</a:t>
            </a:r>
          </a:p>
          <a:p>
            <a:r>
              <a:rPr lang="en-CA" altLang="en-US" sz="2800" b="0" dirty="0"/>
              <a:t>Start and end dates can be flexible and cross semesters</a:t>
            </a:r>
          </a:p>
          <a:p>
            <a:r>
              <a:rPr lang="en-CA" altLang="en-US" sz="2800" b="0" dirty="0"/>
              <a:t>Presentation in Winter term is mandatory after completion </a:t>
            </a:r>
          </a:p>
          <a:p>
            <a:r>
              <a:rPr lang="en-CA" altLang="en-US" sz="2800" b="0" dirty="0"/>
              <a:t>Appendix B is filled out at completion of the internship (assess learning goals)</a:t>
            </a:r>
          </a:p>
        </p:txBody>
      </p:sp>
      <p:sp>
        <p:nvSpPr>
          <p:cNvPr id="4" name="Titre 2"/>
          <p:cNvSpPr txBox="1">
            <a:spLocks/>
          </p:cNvSpPr>
          <p:nvPr/>
        </p:nvSpPr>
        <p:spPr>
          <a:xfrm>
            <a:off x="1907704" y="116632"/>
            <a:ext cx="5328592" cy="1152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TARGET </a:t>
            </a:r>
            <a:r>
              <a:rPr lang="fr-FR" sz="3200" dirty="0" smtClean="0"/>
              <a:t>DATES</a:t>
            </a:r>
            <a:endParaRPr lang="fr-FR" sz="3200" dirty="0"/>
          </a:p>
        </p:txBody>
      </p:sp>
    </p:spTree>
    <p:extLst>
      <p:ext uri="{BB962C8B-B14F-4D97-AF65-F5344CB8AC3E}">
        <p14:creationId xmlns:p14="http://schemas.microsoft.com/office/powerpoint/2010/main" val="1322881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1560" y="1052736"/>
            <a:ext cx="7971184" cy="2031325"/>
          </a:xfrm>
          <a:prstGeom prst="rect">
            <a:avLst/>
          </a:prstGeom>
          <a:noFill/>
        </p:spPr>
        <p:txBody>
          <a:bodyPr wrap="square" numCol="2" spcCol="360000" rtlCol="0">
            <a:spAutoFit/>
          </a:bodyPr>
          <a:lstStyle/>
          <a:p>
            <a:pPr lvl="0" algn="ctr"/>
            <a:r>
              <a:rPr lang="en-CA" dirty="0">
                <a:solidFill>
                  <a:prstClr val="white"/>
                </a:solidFill>
              </a:rPr>
              <a:t>Lavagnon Ika</a:t>
            </a:r>
          </a:p>
          <a:p>
            <a:pPr lvl="0" algn="ctr"/>
            <a:r>
              <a:rPr lang="en-CA" dirty="0">
                <a:solidFill>
                  <a:prstClr val="white"/>
                </a:solidFill>
              </a:rPr>
              <a:t>Director, MSc in Management</a:t>
            </a:r>
          </a:p>
          <a:p>
            <a:pPr lvl="0" algn="ctr"/>
            <a:r>
              <a:rPr lang="en-CA" dirty="0">
                <a:solidFill>
                  <a:prstClr val="white"/>
                </a:solidFill>
              </a:rPr>
              <a:t>613 562 5800 x 4781</a:t>
            </a:r>
          </a:p>
          <a:p>
            <a:pPr lvl="0" algn="ctr">
              <a:defRPr/>
            </a:pPr>
            <a:r>
              <a:rPr lang="en-CA" dirty="0">
                <a:solidFill>
                  <a:prstClr val="white"/>
                </a:solidFill>
              </a:rPr>
              <a:t>ika@telfer.uOttawa.ca</a:t>
            </a:r>
          </a:p>
          <a:p>
            <a:pPr algn="ctr">
              <a:defRPr/>
            </a:pPr>
            <a:endParaRPr lang="en-CA" dirty="0">
              <a:solidFill>
                <a:schemeClr val="bg1"/>
              </a:solidFill>
            </a:endParaRPr>
          </a:p>
          <a:p>
            <a:pPr algn="ctr">
              <a:defRPr/>
            </a:pPr>
            <a:endParaRPr lang="en-CA" dirty="0">
              <a:solidFill>
                <a:schemeClr val="bg1"/>
              </a:solidFill>
            </a:endParaRPr>
          </a:p>
          <a:p>
            <a:pPr algn="ctr">
              <a:defRPr/>
            </a:pPr>
            <a:endParaRPr lang="en-CA" dirty="0">
              <a:solidFill>
                <a:schemeClr val="bg1"/>
              </a:solidFill>
            </a:endParaRPr>
          </a:p>
          <a:p>
            <a:pPr algn="ctr">
              <a:defRPr/>
            </a:pPr>
            <a:r>
              <a:rPr lang="en-CA" dirty="0">
                <a:solidFill>
                  <a:schemeClr val="bg1"/>
                </a:solidFill>
              </a:rPr>
              <a:t>Jonathan Patrick</a:t>
            </a:r>
          </a:p>
          <a:p>
            <a:pPr algn="ctr">
              <a:defRPr/>
            </a:pPr>
            <a:r>
              <a:rPr lang="en-CA" dirty="0">
                <a:solidFill>
                  <a:schemeClr val="bg1"/>
                </a:solidFill>
              </a:rPr>
              <a:t>Director, MSc in Health Systems</a:t>
            </a:r>
          </a:p>
          <a:p>
            <a:pPr algn="ctr"/>
            <a:r>
              <a:rPr lang="en-CA" dirty="0">
                <a:solidFill>
                  <a:schemeClr val="bg1"/>
                </a:solidFill>
              </a:rPr>
              <a:t>613 562 5800 x 4796</a:t>
            </a:r>
          </a:p>
          <a:p>
            <a:pPr algn="ctr"/>
            <a:r>
              <a:rPr lang="en-CA" dirty="0">
                <a:solidFill>
                  <a:schemeClr val="bg1"/>
                </a:solidFill>
              </a:rPr>
              <a:t>patrick@uOttawa.ca</a:t>
            </a:r>
          </a:p>
          <a:p>
            <a:endParaRPr lang="en-CA" dirty="0"/>
          </a:p>
        </p:txBody>
      </p:sp>
    </p:spTree>
    <p:extLst>
      <p:ext uri="{BB962C8B-B14F-4D97-AF65-F5344CB8AC3E}">
        <p14:creationId xmlns:p14="http://schemas.microsoft.com/office/powerpoint/2010/main" val="69496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71600" y="1052736"/>
            <a:ext cx="7344816" cy="5040560"/>
          </a:xfrm>
        </p:spPr>
        <p:txBody>
          <a:bodyPr>
            <a:normAutofit fontScale="92500" lnSpcReduction="10000"/>
          </a:bodyPr>
          <a:lstStyle/>
          <a:p>
            <a:r>
              <a:rPr lang="en-US" altLang="en-US" sz="2800" b="0" dirty="0"/>
              <a:t>The thesis proposal should include the what, how and when of your research.</a:t>
            </a:r>
          </a:p>
          <a:p>
            <a:pPr lvl="1"/>
            <a:r>
              <a:rPr lang="en-US" altLang="en-US" dirty="0"/>
              <a:t>Objectives / </a:t>
            </a:r>
            <a:r>
              <a:rPr lang="en-US" altLang="en-US" dirty="0" smtClean="0"/>
              <a:t>contribution</a:t>
            </a:r>
          </a:p>
          <a:p>
            <a:pPr lvl="1"/>
            <a:r>
              <a:rPr lang="en-US" altLang="en-US" dirty="0" smtClean="0"/>
              <a:t>Research question(s)</a:t>
            </a:r>
            <a:endParaRPr lang="en-US" altLang="en-US" dirty="0"/>
          </a:p>
          <a:p>
            <a:pPr lvl="1"/>
            <a:r>
              <a:rPr lang="en-US" altLang="en-US" b="0" dirty="0"/>
              <a:t>Literature </a:t>
            </a:r>
            <a:r>
              <a:rPr lang="en-US" altLang="en-US" b="0" dirty="0" smtClean="0"/>
              <a:t>review</a:t>
            </a:r>
            <a:endParaRPr lang="en-US" altLang="en-US" b="0" dirty="0"/>
          </a:p>
          <a:p>
            <a:pPr lvl="1"/>
            <a:r>
              <a:rPr lang="en-US" altLang="en-US" dirty="0"/>
              <a:t>Conceptual model</a:t>
            </a:r>
            <a:endParaRPr lang="en-US" altLang="en-US" b="0" dirty="0"/>
          </a:p>
          <a:p>
            <a:pPr lvl="1"/>
            <a:r>
              <a:rPr lang="en-US" altLang="en-US" dirty="0" smtClean="0"/>
              <a:t>Methodology</a:t>
            </a:r>
          </a:p>
          <a:p>
            <a:pPr lvl="1"/>
            <a:r>
              <a:rPr lang="en-US" altLang="en-US" dirty="0" smtClean="0"/>
              <a:t>Anticipated impact/results</a:t>
            </a:r>
            <a:endParaRPr lang="en-US" altLang="en-US" dirty="0"/>
          </a:p>
          <a:p>
            <a:pPr lvl="1"/>
            <a:r>
              <a:rPr lang="en-US" altLang="en-US" dirty="0"/>
              <a:t>Other: </a:t>
            </a:r>
          </a:p>
          <a:p>
            <a:pPr lvl="2"/>
            <a:r>
              <a:rPr lang="en-US" altLang="en-US" dirty="0"/>
              <a:t>Confidentiality (if applicable)</a:t>
            </a:r>
          </a:p>
          <a:p>
            <a:pPr lvl="2"/>
            <a:r>
              <a:rPr lang="en-US" altLang="en-US" dirty="0"/>
              <a:t>Timeline and deliverables</a:t>
            </a:r>
          </a:p>
          <a:p>
            <a:pPr marL="1371600" lvl="3" indent="0">
              <a:buNone/>
            </a:pPr>
            <a:r>
              <a:rPr lang="en-US" altLang="en-US" dirty="0"/>
              <a:t>		</a:t>
            </a:r>
            <a:endParaRPr lang="en-US" altLang="en-US" b="0" dirty="0"/>
          </a:p>
          <a:p>
            <a:pPr lvl="1"/>
            <a:endParaRPr lang="en-US" altLang="en-US" sz="2400" b="0" dirty="0"/>
          </a:p>
        </p:txBody>
      </p:sp>
      <p:sp>
        <p:nvSpPr>
          <p:cNvPr id="3" name="Titre 2"/>
          <p:cNvSpPr>
            <a:spLocks noGrp="1"/>
          </p:cNvSpPr>
          <p:nvPr>
            <p:ph type="ctrTitle"/>
          </p:nvPr>
        </p:nvSpPr>
        <p:spPr>
          <a:xfrm>
            <a:off x="1907704" y="116632"/>
            <a:ext cx="5328592" cy="720080"/>
          </a:xfrm>
        </p:spPr>
        <p:txBody>
          <a:bodyPr>
            <a:normAutofit/>
          </a:bodyPr>
          <a:lstStyle/>
          <a:p>
            <a:r>
              <a:rPr lang="fr-FR" sz="3200" dirty="0"/>
              <a:t>THESIS PROPOSAL</a:t>
            </a:r>
          </a:p>
        </p:txBody>
      </p:sp>
    </p:spTree>
    <p:extLst>
      <p:ext uri="{BB962C8B-B14F-4D97-AF65-F5344CB8AC3E}">
        <p14:creationId xmlns:p14="http://schemas.microsoft.com/office/powerpoint/2010/main" val="2668701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71600" y="1268761"/>
            <a:ext cx="7272808" cy="3672408"/>
          </a:xfrm>
        </p:spPr>
        <p:txBody>
          <a:bodyPr>
            <a:normAutofit lnSpcReduction="10000"/>
          </a:bodyPr>
          <a:lstStyle/>
          <a:p>
            <a:r>
              <a:rPr lang="en-US" altLang="en-US" sz="2800" b="0" dirty="0"/>
              <a:t>Register in </a:t>
            </a:r>
            <a:r>
              <a:rPr lang="en-CA" altLang="en-US" sz="2800" b="0" dirty="0"/>
              <a:t>THM7999 Thesis (12 credits) – and keep registering in it</a:t>
            </a:r>
          </a:p>
          <a:p>
            <a:r>
              <a:rPr lang="en-CA" altLang="en-US" sz="2800" b="0" dirty="0"/>
              <a:t>The completed thesis will be evaluated by a Thesis Examining Board composed of at least two approved professors who are involved in your program of study.</a:t>
            </a:r>
          </a:p>
          <a:p>
            <a:pPr marL="0" indent="0">
              <a:buNone/>
            </a:pPr>
            <a:endParaRPr lang="en-CA" altLang="en-US" sz="2800" b="0" dirty="0"/>
          </a:p>
          <a:p>
            <a:pPr marL="0" indent="0">
              <a:buNone/>
            </a:pPr>
            <a:r>
              <a:rPr lang="en-CA" altLang="en-US" sz="2800" b="0" dirty="0">
                <a:hlinkClick r:id="rId3"/>
              </a:rPr>
              <a:t>Thesis preparation checklist</a:t>
            </a:r>
            <a:endParaRPr lang="en-US" altLang="en-US" sz="2800" b="0" dirty="0"/>
          </a:p>
        </p:txBody>
      </p:sp>
      <p:sp>
        <p:nvSpPr>
          <p:cNvPr id="3" name="Titre 2"/>
          <p:cNvSpPr>
            <a:spLocks noGrp="1"/>
          </p:cNvSpPr>
          <p:nvPr>
            <p:ph type="ctrTitle"/>
          </p:nvPr>
        </p:nvSpPr>
        <p:spPr>
          <a:xfrm>
            <a:off x="1907704" y="116632"/>
            <a:ext cx="5328592" cy="720080"/>
          </a:xfrm>
        </p:spPr>
        <p:txBody>
          <a:bodyPr>
            <a:normAutofit/>
          </a:bodyPr>
          <a:lstStyle/>
          <a:p>
            <a:r>
              <a:rPr lang="fr-FR" sz="3200" dirty="0"/>
              <a:t>THESIS</a:t>
            </a:r>
          </a:p>
        </p:txBody>
      </p:sp>
    </p:spTree>
    <p:extLst>
      <p:ext uri="{BB962C8B-B14F-4D97-AF65-F5344CB8AC3E}">
        <p14:creationId xmlns:p14="http://schemas.microsoft.com/office/powerpoint/2010/main" val="713701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1340768"/>
            <a:ext cx="7272808" cy="4785395"/>
          </a:xfrm>
        </p:spPr>
        <p:txBody>
          <a:bodyPr/>
          <a:lstStyle/>
          <a:p>
            <a:r>
              <a:rPr lang="en-CA" altLang="en-US" sz="2800" b="0" dirty="0"/>
              <a:t>Typical format is introduction, </a:t>
            </a:r>
            <a:r>
              <a:rPr lang="en-CA" altLang="en-US" sz="2800" b="0" dirty="0" smtClean="0"/>
              <a:t>research question, lit </a:t>
            </a:r>
            <a:r>
              <a:rPr lang="en-CA" altLang="en-US" sz="2800" b="0" dirty="0"/>
              <a:t>review, methods, results, </a:t>
            </a:r>
            <a:r>
              <a:rPr lang="en-CA" altLang="en-US" sz="2800" b="0" dirty="0" smtClean="0"/>
              <a:t>discussion (include limitations), </a:t>
            </a:r>
            <a:r>
              <a:rPr lang="en-CA" altLang="en-US" sz="2800" b="0" dirty="0"/>
              <a:t>conclusion </a:t>
            </a:r>
          </a:p>
          <a:p>
            <a:r>
              <a:rPr lang="en-CA" altLang="en-US" sz="2800" b="0" dirty="0"/>
              <a:t>Theses Canada portal - </a:t>
            </a:r>
            <a:r>
              <a:rPr lang="en-CA" altLang="en-US" sz="2800" b="0" dirty="0">
                <a:hlinkClick r:id="rId3"/>
              </a:rPr>
              <a:t>http://</a:t>
            </a:r>
            <a:r>
              <a:rPr lang="en-CA" altLang="en-US" sz="2800" b="0" dirty="0" smtClean="0">
                <a:hlinkClick r:id="rId3"/>
              </a:rPr>
              <a:t>www.collectionscanada.gc.ca/thesescanada/index-e.html</a:t>
            </a:r>
            <a:endParaRPr lang="en-CA" altLang="en-US" sz="2800" b="0" dirty="0" smtClean="0"/>
          </a:p>
          <a:p>
            <a:pPr marL="0" indent="0">
              <a:buNone/>
            </a:pPr>
            <a:r>
              <a:rPr lang="en-CA" altLang="en-US" sz="2800" b="0" dirty="0" smtClean="0"/>
              <a:t> </a:t>
            </a:r>
            <a:endParaRPr lang="en-CA" altLang="en-US" sz="2800" b="0" dirty="0"/>
          </a:p>
          <a:p>
            <a:endParaRPr lang="en-CA" dirty="0"/>
          </a:p>
        </p:txBody>
      </p:sp>
      <p:sp>
        <p:nvSpPr>
          <p:cNvPr id="4" name="Titre 2"/>
          <p:cNvSpPr txBox="1">
            <a:spLocks/>
          </p:cNvSpPr>
          <p:nvPr/>
        </p:nvSpPr>
        <p:spPr>
          <a:xfrm>
            <a:off x="1907704" y="116632"/>
            <a:ext cx="5328592"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THESIS: CONTENT</a:t>
            </a:r>
          </a:p>
        </p:txBody>
      </p:sp>
    </p:spTree>
    <p:extLst>
      <p:ext uri="{BB962C8B-B14F-4D97-AF65-F5344CB8AC3E}">
        <p14:creationId xmlns:p14="http://schemas.microsoft.com/office/powerpoint/2010/main" val="2723309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052395082"/>
              </p:ext>
            </p:extLst>
          </p:nvPr>
        </p:nvGraphicFramePr>
        <p:xfrm>
          <a:off x="1259632" y="1052736"/>
          <a:ext cx="6624738" cy="5073428"/>
        </p:xfrm>
        <a:graphic>
          <a:graphicData uri="http://schemas.openxmlformats.org/drawingml/2006/table">
            <a:tbl>
              <a:tblPr/>
              <a:tblGrid>
                <a:gridCol w="1104123">
                  <a:extLst>
                    <a:ext uri="{9D8B030D-6E8A-4147-A177-3AD203B41FA5}">
                      <a16:colId xmlns:a16="http://schemas.microsoft.com/office/drawing/2014/main" val="20000"/>
                    </a:ext>
                  </a:extLst>
                </a:gridCol>
                <a:gridCol w="1104123">
                  <a:extLst>
                    <a:ext uri="{9D8B030D-6E8A-4147-A177-3AD203B41FA5}">
                      <a16:colId xmlns:a16="http://schemas.microsoft.com/office/drawing/2014/main" val="20001"/>
                    </a:ext>
                  </a:extLst>
                </a:gridCol>
                <a:gridCol w="1104123">
                  <a:extLst>
                    <a:ext uri="{9D8B030D-6E8A-4147-A177-3AD203B41FA5}">
                      <a16:colId xmlns:a16="http://schemas.microsoft.com/office/drawing/2014/main" val="20002"/>
                    </a:ext>
                  </a:extLst>
                </a:gridCol>
                <a:gridCol w="1104123">
                  <a:extLst>
                    <a:ext uri="{9D8B030D-6E8A-4147-A177-3AD203B41FA5}">
                      <a16:colId xmlns:a16="http://schemas.microsoft.com/office/drawing/2014/main" val="20003"/>
                    </a:ext>
                  </a:extLst>
                </a:gridCol>
                <a:gridCol w="1104123">
                  <a:extLst>
                    <a:ext uri="{9D8B030D-6E8A-4147-A177-3AD203B41FA5}">
                      <a16:colId xmlns:a16="http://schemas.microsoft.com/office/drawing/2014/main" val="20004"/>
                    </a:ext>
                  </a:extLst>
                </a:gridCol>
                <a:gridCol w="1104123">
                  <a:extLst>
                    <a:ext uri="{9D8B030D-6E8A-4147-A177-3AD203B41FA5}">
                      <a16:colId xmlns:a16="http://schemas.microsoft.com/office/drawing/2014/main" val="20005"/>
                    </a:ext>
                  </a:extLst>
                </a:gridCol>
              </a:tblGrid>
              <a:tr h="195132">
                <a:tc gridSpan="6">
                  <a:txBody>
                    <a:bodyPr/>
                    <a:lstStyle/>
                    <a:p>
                      <a:endParaRPr lang="en-CA" sz="900" dirty="0"/>
                    </a:p>
                  </a:txBody>
                  <a:tcPr marL="46007" marR="46007" marT="23003" marB="23003" anchor="ct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341481">
                <a:tc>
                  <a:txBody>
                    <a:bodyPr/>
                    <a:lstStyle/>
                    <a:p>
                      <a:r>
                        <a:rPr lang="en-CA" sz="900">
                          <a:effectLst/>
                        </a:rPr>
                        <a:t>Semester I</a:t>
                      </a:r>
                    </a:p>
                  </a:txBody>
                  <a:tcPr marL="46007" marR="46007" marT="23003" marB="23003" anchor="ctr">
                    <a:lnL>
                      <a:noFill/>
                    </a:lnL>
                    <a:lnR>
                      <a:noFill/>
                    </a:lnR>
                    <a:lnB>
                      <a:noFill/>
                    </a:lnB>
                  </a:tcPr>
                </a:tc>
                <a:tc>
                  <a:txBody>
                    <a:bodyPr/>
                    <a:lstStyle/>
                    <a:p>
                      <a:r>
                        <a:rPr lang="en-CA" sz="900">
                          <a:effectLst/>
                        </a:rPr>
                        <a:t>Semester II</a:t>
                      </a:r>
                    </a:p>
                  </a:txBody>
                  <a:tcPr marL="46007" marR="46007" marT="23003" marB="23003" anchor="ctr">
                    <a:lnL>
                      <a:noFill/>
                    </a:lnL>
                    <a:lnR>
                      <a:noFill/>
                    </a:lnR>
                    <a:lnT>
                      <a:noFill/>
                    </a:lnT>
                    <a:lnB>
                      <a:noFill/>
                    </a:lnB>
                  </a:tcPr>
                </a:tc>
                <a:tc>
                  <a:txBody>
                    <a:bodyPr/>
                    <a:lstStyle/>
                    <a:p>
                      <a:r>
                        <a:rPr lang="en-CA" sz="900">
                          <a:effectLst/>
                        </a:rPr>
                        <a:t>Semester III</a:t>
                      </a:r>
                    </a:p>
                  </a:txBody>
                  <a:tcPr marL="46007" marR="46007" marT="23003" marB="23003" anchor="ctr">
                    <a:lnL>
                      <a:noFill/>
                    </a:lnL>
                    <a:lnR>
                      <a:noFill/>
                    </a:lnR>
                    <a:lnT>
                      <a:noFill/>
                    </a:lnT>
                    <a:lnB>
                      <a:noFill/>
                    </a:lnB>
                  </a:tcPr>
                </a:tc>
                <a:tc>
                  <a:txBody>
                    <a:bodyPr/>
                    <a:lstStyle/>
                    <a:p>
                      <a:r>
                        <a:rPr lang="en-CA" sz="900">
                          <a:effectLst/>
                        </a:rPr>
                        <a:t>Semester IV</a:t>
                      </a:r>
                    </a:p>
                  </a:txBody>
                  <a:tcPr marL="46007" marR="46007" marT="23003" marB="23003" anchor="ctr">
                    <a:lnL>
                      <a:noFill/>
                    </a:lnL>
                    <a:lnR>
                      <a:noFill/>
                    </a:lnR>
                    <a:lnT>
                      <a:noFill/>
                    </a:lnT>
                    <a:lnB>
                      <a:noFill/>
                    </a:lnB>
                  </a:tcPr>
                </a:tc>
                <a:tc>
                  <a:txBody>
                    <a:bodyPr/>
                    <a:lstStyle/>
                    <a:p>
                      <a:r>
                        <a:rPr lang="en-CA" sz="900">
                          <a:effectLst/>
                        </a:rPr>
                        <a:t>Semester V</a:t>
                      </a:r>
                    </a:p>
                  </a:txBody>
                  <a:tcPr marL="46007" marR="46007" marT="23003" marB="23003" anchor="ctr">
                    <a:lnL>
                      <a:noFill/>
                    </a:lnL>
                    <a:lnR>
                      <a:noFill/>
                    </a:lnR>
                    <a:lnT>
                      <a:noFill/>
                    </a:lnT>
                    <a:lnB>
                      <a:noFill/>
                    </a:lnB>
                  </a:tcPr>
                </a:tc>
                <a:tc>
                  <a:txBody>
                    <a:bodyPr/>
                    <a:lstStyle/>
                    <a:p>
                      <a:r>
                        <a:rPr lang="en-CA" sz="900" dirty="0">
                          <a:effectLst/>
                        </a:rPr>
                        <a:t>Semester VI</a:t>
                      </a:r>
                    </a:p>
                  </a:txBody>
                  <a:tcPr marL="46007" marR="46007" marT="23003" marB="23003" anchor="ctr">
                    <a:lnL>
                      <a:noFill/>
                    </a:lnL>
                    <a:lnR>
                      <a:noFill/>
                    </a:lnR>
                    <a:lnT>
                      <a:noFill/>
                    </a:lnT>
                    <a:lnB>
                      <a:noFill/>
                    </a:lnB>
                  </a:tcPr>
                </a:tc>
                <a:extLst>
                  <a:ext uri="{0D108BD9-81ED-4DB2-BD59-A6C34878D82A}">
                    <a16:rowId xmlns:a16="http://schemas.microsoft.com/office/drawing/2014/main" val="10001"/>
                  </a:ext>
                </a:extLst>
              </a:tr>
              <a:tr h="487830">
                <a:tc>
                  <a:txBody>
                    <a:bodyPr/>
                    <a:lstStyle/>
                    <a:p>
                      <a:r>
                        <a:rPr lang="en-CA" sz="900" i="1"/>
                        <a:t>Fall 1</a:t>
                      </a:r>
                      <a:r>
                        <a:rPr lang="en-CA" sz="900"/>
                        <a:t> </a:t>
                      </a:r>
                    </a:p>
                  </a:txBody>
                  <a:tcPr marL="46007" marR="46007" marT="23003" marB="23003" anchor="ctr">
                    <a:lnL>
                      <a:noFill/>
                    </a:lnL>
                    <a:lnR>
                      <a:noFill/>
                    </a:lnR>
                    <a:lnT>
                      <a:noFill/>
                    </a:lnT>
                    <a:lnB>
                      <a:noFill/>
                    </a:lnB>
                  </a:tcPr>
                </a:tc>
                <a:tc>
                  <a:txBody>
                    <a:bodyPr/>
                    <a:lstStyle/>
                    <a:p>
                      <a:r>
                        <a:rPr lang="en-CA" sz="900" i="1"/>
                        <a:t>Winter 1</a:t>
                      </a:r>
                      <a:r>
                        <a:rPr lang="en-CA" sz="900"/>
                        <a:t> </a:t>
                      </a:r>
                    </a:p>
                  </a:txBody>
                  <a:tcPr marL="46007" marR="46007" marT="23003" marB="23003" anchor="ctr">
                    <a:lnL>
                      <a:noFill/>
                    </a:lnL>
                    <a:lnR>
                      <a:noFill/>
                    </a:lnR>
                    <a:lnT>
                      <a:noFill/>
                    </a:lnT>
                    <a:lnB>
                      <a:noFill/>
                    </a:lnB>
                  </a:tcPr>
                </a:tc>
                <a:tc>
                  <a:txBody>
                    <a:bodyPr/>
                    <a:lstStyle/>
                    <a:p>
                      <a:r>
                        <a:rPr lang="en-CA" sz="900" i="1"/>
                        <a:t>Spring/</a:t>
                      </a:r>
                      <a:br>
                        <a:rPr lang="en-CA" sz="900" i="1"/>
                      </a:br>
                      <a:r>
                        <a:rPr lang="en-CA" sz="900" i="1"/>
                        <a:t>Summer I</a:t>
                      </a:r>
                      <a:r>
                        <a:rPr lang="en-CA" sz="900"/>
                        <a:t> </a:t>
                      </a:r>
                    </a:p>
                  </a:txBody>
                  <a:tcPr marL="46007" marR="46007" marT="23003" marB="23003" anchor="ctr">
                    <a:lnL>
                      <a:noFill/>
                    </a:lnL>
                    <a:lnR>
                      <a:noFill/>
                    </a:lnR>
                    <a:lnT>
                      <a:noFill/>
                    </a:lnT>
                    <a:lnB>
                      <a:noFill/>
                    </a:lnB>
                  </a:tcPr>
                </a:tc>
                <a:tc>
                  <a:txBody>
                    <a:bodyPr/>
                    <a:lstStyle/>
                    <a:p>
                      <a:r>
                        <a:rPr lang="en-CA" sz="900" i="1"/>
                        <a:t>Fall 2</a:t>
                      </a:r>
                      <a:r>
                        <a:rPr lang="en-CA" sz="900"/>
                        <a:t> </a:t>
                      </a:r>
                    </a:p>
                  </a:txBody>
                  <a:tcPr marL="46007" marR="46007" marT="23003" marB="23003" anchor="ctr">
                    <a:lnL>
                      <a:noFill/>
                    </a:lnL>
                    <a:lnR>
                      <a:noFill/>
                    </a:lnR>
                    <a:lnT>
                      <a:noFill/>
                    </a:lnT>
                    <a:lnB>
                      <a:noFill/>
                    </a:lnB>
                  </a:tcPr>
                </a:tc>
                <a:tc>
                  <a:txBody>
                    <a:bodyPr/>
                    <a:lstStyle/>
                    <a:p>
                      <a:r>
                        <a:rPr lang="en-CA" sz="900" i="1"/>
                        <a:t>Winter 2</a:t>
                      </a:r>
                      <a:r>
                        <a:rPr lang="en-CA" sz="900"/>
                        <a:t> </a:t>
                      </a:r>
                    </a:p>
                  </a:txBody>
                  <a:tcPr marL="46007" marR="46007" marT="23003" marB="23003" anchor="ctr">
                    <a:lnL>
                      <a:noFill/>
                    </a:lnL>
                    <a:lnR>
                      <a:noFill/>
                    </a:lnR>
                    <a:lnT>
                      <a:noFill/>
                    </a:lnT>
                    <a:lnB>
                      <a:noFill/>
                    </a:lnB>
                  </a:tcPr>
                </a:tc>
                <a:tc>
                  <a:txBody>
                    <a:bodyPr/>
                    <a:lstStyle/>
                    <a:p>
                      <a:r>
                        <a:rPr lang="en-CA" sz="900" i="1"/>
                        <a:t>Spring/</a:t>
                      </a:r>
                      <a:br>
                        <a:rPr lang="en-CA" sz="900" i="1"/>
                      </a:br>
                      <a:r>
                        <a:rPr lang="en-CA" sz="900" i="1"/>
                        <a:t>Summer 2</a:t>
                      </a:r>
                      <a:r>
                        <a:rPr lang="en-CA" sz="900"/>
                        <a:t> </a:t>
                      </a:r>
                    </a:p>
                  </a:txBody>
                  <a:tcPr marL="46007" marR="46007" marT="23003" marB="23003" anchor="ctr">
                    <a:lnL>
                      <a:noFill/>
                    </a:lnL>
                    <a:lnR>
                      <a:noFill/>
                    </a:lnR>
                    <a:lnT>
                      <a:noFill/>
                    </a:lnT>
                    <a:lnB>
                      <a:noFill/>
                    </a:lnB>
                  </a:tcPr>
                </a:tc>
                <a:extLst>
                  <a:ext uri="{0D108BD9-81ED-4DB2-BD59-A6C34878D82A}">
                    <a16:rowId xmlns:a16="http://schemas.microsoft.com/office/drawing/2014/main" val="10002"/>
                  </a:ext>
                </a:extLst>
              </a:tr>
              <a:tr h="1951318">
                <a:tc>
                  <a:txBody>
                    <a:bodyPr/>
                    <a:lstStyle/>
                    <a:p>
                      <a:r>
                        <a:rPr lang="en-CA" sz="900" b="1"/>
                        <a:t>MHS 5301</a:t>
                      </a:r>
                      <a:r>
                        <a:rPr lang="en-CA" sz="900"/>
                        <a:t/>
                      </a:r>
                      <a:br>
                        <a:rPr lang="en-CA" sz="900"/>
                      </a:br>
                      <a:r>
                        <a:rPr lang="en-CA" sz="900"/>
                        <a:t>(3 units)</a:t>
                      </a:r>
                      <a:br>
                        <a:rPr lang="en-CA" sz="900"/>
                      </a:br>
                      <a:r>
                        <a:rPr lang="en-CA" sz="900" b="1"/>
                        <a:t>MHS 6380</a:t>
                      </a:r>
                      <a:r>
                        <a:rPr lang="en-CA" sz="900"/>
                        <a:t/>
                      </a:r>
                      <a:br>
                        <a:rPr lang="en-CA" sz="900"/>
                      </a:br>
                      <a:r>
                        <a:rPr lang="en-CA" sz="900"/>
                        <a:t>(3 </a:t>
                      </a:r>
                      <a:r>
                        <a:rPr lang="en-CA" sz="900">
                          <a:effectLst/>
                        </a:rPr>
                        <a:t>units</a:t>
                      </a:r>
                      <a:r>
                        <a:rPr lang="en-CA" sz="900"/>
                        <a:t>)</a:t>
                      </a:r>
                      <a:br>
                        <a:rPr lang="en-CA" sz="900"/>
                      </a:br>
                      <a:r>
                        <a:rPr lang="en-CA" sz="900" b="1"/>
                        <a:t>MHA</a:t>
                      </a:r>
                      <a:r>
                        <a:rPr lang="en-CA" sz="900"/>
                        <a:t/>
                      </a:r>
                      <a:br>
                        <a:rPr lang="en-CA" sz="900"/>
                      </a:br>
                      <a:r>
                        <a:rPr lang="en-CA" sz="900"/>
                        <a:t>(at least 1.5 </a:t>
                      </a:r>
                      <a:r>
                        <a:rPr lang="en-CA" sz="900">
                          <a:effectLst/>
                        </a:rPr>
                        <a:t>units</a:t>
                      </a:r>
                      <a:r>
                        <a:rPr lang="en-CA" sz="900"/>
                        <a:t>)</a:t>
                      </a:r>
                      <a:br>
                        <a:rPr lang="en-CA" sz="900"/>
                      </a:br>
                      <a:r>
                        <a:rPr lang="en-CA" sz="900"/>
                        <a:t>or</a:t>
                      </a:r>
                      <a:br>
                        <a:rPr lang="en-CA" sz="900"/>
                      </a:br>
                      <a:r>
                        <a:rPr lang="en-CA" sz="900"/>
                        <a:t>Elective </a:t>
                      </a:r>
                    </a:p>
                    <a:p>
                      <a:r>
                        <a:rPr lang="en-CA" sz="900" b="1"/>
                        <a:t>MHS 6991</a:t>
                      </a:r>
                      <a:r>
                        <a:rPr lang="en-CA" sz="900"/>
                        <a:t> </a:t>
                      </a:r>
                    </a:p>
                  </a:txBody>
                  <a:tcPr marL="46007" marR="46007" marT="23003" marB="23003" anchor="ctr">
                    <a:lnL>
                      <a:noFill/>
                    </a:lnL>
                    <a:lnR>
                      <a:noFill/>
                    </a:lnR>
                    <a:lnT>
                      <a:noFill/>
                    </a:lnT>
                    <a:lnB>
                      <a:noFill/>
                    </a:lnB>
                  </a:tcPr>
                </a:tc>
                <a:tc>
                  <a:txBody>
                    <a:bodyPr/>
                    <a:lstStyle/>
                    <a:p>
                      <a:r>
                        <a:rPr lang="en-CA" sz="900" b="1"/>
                        <a:t>MHA </a:t>
                      </a:r>
                      <a:r>
                        <a:rPr lang="en-CA" sz="900"/>
                        <a:t>(1.5 </a:t>
                      </a:r>
                      <a:r>
                        <a:rPr lang="en-CA" sz="900">
                          <a:effectLst/>
                        </a:rPr>
                        <a:t>units</a:t>
                      </a:r>
                      <a:r>
                        <a:rPr lang="en-CA" sz="900"/>
                        <a:t> if required)</a:t>
                      </a:r>
                      <a:br>
                        <a:rPr lang="en-CA" sz="900"/>
                      </a:br>
                      <a:r>
                        <a:rPr lang="en-CA" sz="900"/>
                        <a:t>or </a:t>
                      </a:r>
                    </a:p>
                    <a:p>
                      <a:r>
                        <a:rPr lang="en-CA" sz="900"/>
                        <a:t>Elective</a:t>
                      </a:r>
                      <a:br>
                        <a:rPr lang="en-CA" sz="900"/>
                      </a:br>
                      <a:r>
                        <a:rPr lang="en-CA" sz="900"/>
                        <a:t>(at least 4.5 </a:t>
                      </a:r>
                      <a:r>
                        <a:rPr lang="en-CA" sz="900">
                          <a:effectLst/>
                        </a:rPr>
                        <a:t>units</a:t>
                      </a:r>
                      <a:r>
                        <a:rPr lang="en-CA" sz="900"/>
                        <a:t> total)</a:t>
                      </a:r>
                      <a:r>
                        <a:rPr lang="en-CA" sz="900" b="1"/>
                        <a:t>  </a:t>
                      </a:r>
                      <a:endParaRPr lang="en-CA" sz="900"/>
                    </a:p>
                    <a:p>
                      <a:r>
                        <a:rPr lang="en-CA" sz="900" b="1"/>
                        <a:t>MHS 6991</a:t>
                      </a:r>
                      <a:r>
                        <a:rPr lang="en-CA" sz="900"/>
                        <a:t> </a:t>
                      </a:r>
                    </a:p>
                  </a:txBody>
                  <a:tcPr marL="46007" marR="46007" marT="23003" marB="23003" anchor="ctr">
                    <a:lnL>
                      <a:noFill/>
                    </a:lnL>
                    <a:lnR>
                      <a:noFill/>
                    </a:lnR>
                    <a:lnT>
                      <a:noFill/>
                    </a:lnT>
                    <a:lnB>
                      <a:noFill/>
                    </a:lnB>
                  </a:tcPr>
                </a:tc>
                <a:tc>
                  <a:txBody>
                    <a:bodyPr/>
                    <a:lstStyle/>
                    <a:p>
                      <a:r>
                        <a:rPr lang="en-CA" sz="900" b="1"/>
                        <a:t>MHS 7991</a:t>
                      </a:r>
                      <a:r>
                        <a:rPr lang="en-CA" sz="900"/>
                        <a:t/>
                      </a:r>
                      <a:br>
                        <a:rPr lang="en-CA" sz="900"/>
                      </a:br>
                      <a:r>
                        <a:rPr lang="en-CA" sz="900"/>
                        <a:t/>
                      </a:r>
                      <a:br>
                        <a:rPr lang="en-CA" sz="900"/>
                      </a:br>
                      <a:r>
                        <a:rPr lang="en-CA" sz="900" b="1"/>
                        <a:t>THM 7999</a:t>
                      </a:r>
                      <a:r>
                        <a:rPr lang="en-CA" sz="900"/>
                        <a:t/>
                      </a:r>
                      <a:br>
                        <a:rPr lang="en-CA" sz="900"/>
                      </a:br>
                      <a:r>
                        <a:rPr lang="en-CA" sz="900"/>
                        <a:t>Elective</a:t>
                      </a:r>
                      <a:br>
                        <a:rPr lang="en-CA" sz="900"/>
                      </a:br>
                      <a:r>
                        <a:rPr lang="en-CA" sz="900"/>
                        <a:t>(if required) </a:t>
                      </a:r>
                    </a:p>
                    <a:p>
                      <a:r>
                        <a:rPr lang="en-CA" sz="900" b="1"/>
                        <a:t>MHS 6991</a:t>
                      </a:r>
                      <a:r>
                        <a:rPr lang="en-CA" sz="900"/>
                        <a:t> </a:t>
                      </a:r>
                    </a:p>
                  </a:txBody>
                  <a:tcPr marL="46007" marR="46007" marT="23003" marB="23003" anchor="ctr">
                    <a:lnL>
                      <a:noFill/>
                    </a:lnL>
                    <a:lnR>
                      <a:noFill/>
                    </a:lnR>
                    <a:lnT>
                      <a:noFill/>
                    </a:lnT>
                    <a:lnB>
                      <a:noFill/>
                    </a:lnB>
                  </a:tcPr>
                </a:tc>
                <a:tc>
                  <a:txBody>
                    <a:bodyPr/>
                    <a:lstStyle/>
                    <a:p>
                      <a:r>
                        <a:rPr lang="en-CA" sz="900" b="1">
                          <a:effectLst/>
                        </a:rPr>
                        <a:t>THM 7999</a:t>
                      </a:r>
                      <a:r>
                        <a:rPr lang="en-CA" sz="900"/>
                        <a:t/>
                      </a:r>
                      <a:br>
                        <a:rPr lang="en-CA" sz="900"/>
                      </a:br>
                      <a:r>
                        <a:rPr lang="en-CA" sz="900"/>
                        <a:t/>
                      </a:r>
                      <a:br>
                        <a:rPr lang="en-CA" sz="900"/>
                      </a:br>
                      <a:r>
                        <a:rPr lang="en-CA" sz="900"/>
                        <a:t>Elective</a:t>
                      </a:r>
                      <a:br>
                        <a:rPr lang="en-CA" sz="900"/>
                      </a:br>
                      <a:r>
                        <a:rPr lang="en-CA" sz="900"/>
                        <a:t>(if required) </a:t>
                      </a:r>
                    </a:p>
                    <a:p>
                      <a:r>
                        <a:rPr lang="en-CA" sz="900" b="1"/>
                        <a:t>MHS 6991</a:t>
                      </a:r>
                      <a:r>
                        <a:rPr lang="en-CA" sz="900"/>
                        <a:t/>
                      </a:r>
                      <a:br>
                        <a:rPr lang="en-CA" sz="900"/>
                      </a:br>
                      <a:r>
                        <a:rPr lang="en-CA" sz="900"/>
                        <a:t>(if required) </a:t>
                      </a:r>
                    </a:p>
                  </a:txBody>
                  <a:tcPr marL="46007" marR="46007" marT="23003" marB="23003" anchor="ctr">
                    <a:lnL>
                      <a:noFill/>
                    </a:lnL>
                    <a:lnR>
                      <a:noFill/>
                    </a:lnR>
                    <a:lnT>
                      <a:noFill/>
                    </a:lnT>
                    <a:lnB>
                      <a:noFill/>
                    </a:lnB>
                  </a:tcPr>
                </a:tc>
                <a:tc>
                  <a:txBody>
                    <a:bodyPr/>
                    <a:lstStyle/>
                    <a:p>
                      <a:r>
                        <a:rPr lang="en-CA" sz="900" b="1">
                          <a:effectLst/>
                        </a:rPr>
                        <a:t>THM 7999</a:t>
                      </a:r>
                      <a:r>
                        <a:rPr lang="en-CA" sz="900"/>
                        <a:t> </a:t>
                      </a:r>
                    </a:p>
                    <a:p>
                      <a:r>
                        <a:rPr lang="en-CA" sz="900" b="1"/>
                        <a:t>MHS 6991</a:t>
                      </a:r>
                      <a:r>
                        <a:rPr lang="en-CA" sz="900"/>
                        <a:t/>
                      </a:r>
                      <a:br>
                        <a:rPr lang="en-CA" sz="900"/>
                      </a:br>
                      <a:r>
                        <a:rPr lang="en-CA" sz="900"/>
                        <a:t>(if required) </a:t>
                      </a:r>
                    </a:p>
                  </a:txBody>
                  <a:tcPr marL="46007" marR="46007" marT="23003" marB="23003" anchor="ctr">
                    <a:lnL>
                      <a:noFill/>
                    </a:lnL>
                    <a:lnR>
                      <a:noFill/>
                    </a:lnR>
                    <a:lnT>
                      <a:noFill/>
                    </a:lnT>
                    <a:lnB>
                      <a:noFill/>
                    </a:lnB>
                  </a:tcPr>
                </a:tc>
                <a:tc>
                  <a:txBody>
                    <a:bodyPr/>
                    <a:lstStyle/>
                    <a:p>
                      <a:r>
                        <a:rPr lang="en-CA" sz="900" b="1" dirty="0">
                          <a:effectLst/>
                        </a:rPr>
                        <a:t>THM 7999</a:t>
                      </a:r>
                      <a:r>
                        <a:rPr lang="en-CA" sz="900" dirty="0"/>
                        <a:t> </a:t>
                      </a:r>
                    </a:p>
                    <a:p>
                      <a:r>
                        <a:rPr lang="en-CA" sz="900" b="1" dirty="0"/>
                        <a:t>MHS 6991</a:t>
                      </a:r>
                      <a:r>
                        <a:rPr lang="en-CA" sz="900" dirty="0"/>
                        <a:t/>
                      </a:r>
                      <a:br>
                        <a:rPr lang="en-CA" sz="900" dirty="0"/>
                      </a:br>
                      <a:r>
                        <a:rPr lang="en-CA" sz="900" dirty="0"/>
                        <a:t>(if required) </a:t>
                      </a:r>
                    </a:p>
                  </a:txBody>
                  <a:tcPr marL="46007" marR="46007" marT="23003" marB="23003" anchor="ctr">
                    <a:lnL>
                      <a:noFill/>
                    </a:lnL>
                    <a:lnR>
                      <a:noFill/>
                    </a:lnR>
                    <a:lnT>
                      <a:noFill/>
                    </a:lnT>
                    <a:lnB>
                      <a:noFill/>
                    </a:lnB>
                  </a:tcPr>
                </a:tc>
                <a:extLst>
                  <a:ext uri="{0D108BD9-81ED-4DB2-BD59-A6C34878D82A}">
                    <a16:rowId xmlns:a16="http://schemas.microsoft.com/office/drawing/2014/main" val="10003"/>
                  </a:ext>
                </a:extLst>
              </a:tr>
              <a:tr h="2097667">
                <a:tc>
                  <a:txBody>
                    <a:bodyPr/>
                    <a:lstStyle/>
                    <a:p>
                      <a:r>
                        <a:rPr lang="en-CA" sz="900"/>
                        <a:t>Core and elective courses; Matching with Research Institute in Preparation for Thesis Proposal </a:t>
                      </a:r>
                    </a:p>
                  </a:txBody>
                  <a:tcPr marL="46007" marR="46007" marT="23003" marB="23003" anchor="ctr">
                    <a:lnL>
                      <a:noFill/>
                    </a:lnL>
                    <a:lnR>
                      <a:noFill/>
                    </a:lnR>
                    <a:lnT>
                      <a:noFill/>
                    </a:lnT>
                    <a:lnB>
                      <a:noFill/>
                    </a:lnB>
                  </a:tcPr>
                </a:tc>
                <a:tc>
                  <a:txBody>
                    <a:bodyPr/>
                    <a:lstStyle/>
                    <a:p>
                      <a:r>
                        <a:rPr lang="en-CA" sz="900" dirty="0"/>
                        <a:t>Core and electives; Thesis research begins; Creation of Thesis Committee; Submission and approval of Thesis Proposal</a:t>
                      </a:r>
                    </a:p>
                  </a:txBody>
                  <a:tcPr marL="46007" marR="46007" marT="23003" marB="23003" anchor="ctr">
                    <a:lnL>
                      <a:noFill/>
                    </a:lnL>
                    <a:lnR>
                      <a:noFill/>
                    </a:lnR>
                    <a:lnT>
                      <a:noFill/>
                    </a:lnT>
                    <a:lnB>
                      <a:noFill/>
                    </a:lnB>
                  </a:tcPr>
                </a:tc>
                <a:tc>
                  <a:txBody>
                    <a:bodyPr/>
                    <a:lstStyle/>
                    <a:p>
                      <a:r>
                        <a:rPr lang="en-CA" sz="900" dirty="0"/>
                        <a:t>Health Systems Research Internship with Research Institute; Thesis research continues </a:t>
                      </a:r>
                    </a:p>
                  </a:txBody>
                  <a:tcPr marL="46007" marR="46007" marT="23003" marB="23003" anchor="ctr">
                    <a:lnL>
                      <a:noFill/>
                    </a:lnL>
                    <a:lnR>
                      <a:noFill/>
                    </a:lnR>
                    <a:lnT>
                      <a:noFill/>
                    </a:lnT>
                    <a:lnB>
                      <a:noFill/>
                    </a:lnB>
                  </a:tcPr>
                </a:tc>
                <a:tc>
                  <a:txBody>
                    <a:bodyPr/>
                    <a:lstStyle/>
                    <a:p>
                      <a:r>
                        <a:rPr lang="en-CA" sz="900"/>
                        <a:t>Thesis research continues </a:t>
                      </a:r>
                    </a:p>
                  </a:txBody>
                  <a:tcPr marL="46007" marR="46007" marT="23003" marB="23003" anchor="ctr">
                    <a:lnL>
                      <a:noFill/>
                    </a:lnL>
                    <a:lnR>
                      <a:noFill/>
                    </a:lnR>
                    <a:lnT>
                      <a:noFill/>
                    </a:lnT>
                    <a:lnB>
                      <a:noFill/>
                    </a:lnB>
                  </a:tcPr>
                </a:tc>
                <a:tc>
                  <a:txBody>
                    <a:bodyPr/>
                    <a:lstStyle/>
                    <a:p>
                      <a:r>
                        <a:rPr lang="en-CA" sz="900"/>
                        <a:t>Thesis research continues </a:t>
                      </a:r>
                    </a:p>
                  </a:txBody>
                  <a:tcPr marL="46007" marR="46007" marT="23003" marB="23003" anchor="ctr">
                    <a:lnL>
                      <a:noFill/>
                    </a:lnL>
                    <a:lnR>
                      <a:noFill/>
                    </a:lnR>
                    <a:lnT>
                      <a:noFill/>
                    </a:lnT>
                    <a:lnB>
                      <a:noFill/>
                    </a:lnB>
                  </a:tcPr>
                </a:tc>
                <a:tc>
                  <a:txBody>
                    <a:bodyPr/>
                    <a:lstStyle/>
                    <a:p>
                      <a:r>
                        <a:rPr lang="en-CA" sz="900" dirty="0"/>
                        <a:t>Completion of Thesis Research and Defence </a:t>
                      </a:r>
                    </a:p>
                  </a:txBody>
                  <a:tcPr marL="46007" marR="46007" marT="23003" marB="23003"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4" name="Titre 2"/>
          <p:cNvSpPr txBox="1">
            <a:spLocks/>
          </p:cNvSpPr>
          <p:nvPr/>
        </p:nvSpPr>
        <p:spPr>
          <a:xfrm>
            <a:off x="1907704" y="116632"/>
            <a:ext cx="5328592"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THESIS: TIMELINE</a:t>
            </a:r>
          </a:p>
        </p:txBody>
      </p:sp>
      <p:sp>
        <p:nvSpPr>
          <p:cNvPr id="6" name="Rectangle 5"/>
          <p:cNvSpPr/>
          <p:nvPr/>
        </p:nvSpPr>
        <p:spPr>
          <a:xfrm>
            <a:off x="971600" y="683404"/>
            <a:ext cx="6480720" cy="369332"/>
          </a:xfrm>
          <a:prstGeom prst="rect">
            <a:avLst/>
          </a:prstGeom>
        </p:spPr>
        <p:txBody>
          <a:bodyPr wrap="square">
            <a:spAutoFit/>
          </a:bodyPr>
          <a:lstStyle/>
          <a:p>
            <a:r>
              <a:rPr lang="en-CA" dirty="0"/>
              <a:t>Program Requirements (MSc Health Systems)</a:t>
            </a:r>
          </a:p>
        </p:txBody>
      </p:sp>
    </p:spTree>
    <p:extLst>
      <p:ext uri="{BB962C8B-B14F-4D97-AF65-F5344CB8AC3E}">
        <p14:creationId xmlns:p14="http://schemas.microsoft.com/office/powerpoint/2010/main" val="1341377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txBox="1">
            <a:spLocks/>
          </p:cNvSpPr>
          <p:nvPr/>
        </p:nvSpPr>
        <p:spPr>
          <a:xfrm>
            <a:off x="1907704" y="116632"/>
            <a:ext cx="5328592"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THESIS: TIMELINE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88370413"/>
              </p:ext>
            </p:extLst>
          </p:nvPr>
        </p:nvGraphicFramePr>
        <p:xfrm>
          <a:off x="971600" y="1124744"/>
          <a:ext cx="6984774" cy="5112569"/>
        </p:xfrm>
        <a:graphic>
          <a:graphicData uri="http://schemas.openxmlformats.org/drawingml/2006/table">
            <a:tbl>
              <a:tblPr/>
              <a:tblGrid>
                <a:gridCol w="1164129">
                  <a:extLst>
                    <a:ext uri="{9D8B030D-6E8A-4147-A177-3AD203B41FA5}">
                      <a16:colId xmlns:a16="http://schemas.microsoft.com/office/drawing/2014/main" val="20000"/>
                    </a:ext>
                  </a:extLst>
                </a:gridCol>
                <a:gridCol w="1164129">
                  <a:extLst>
                    <a:ext uri="{9D8B030D-6E8A-4147-A177-3AD203B41FA5}">
                      <a16:colId xmlns:a16="http://schemas.microsoft.com/office/drawing/2014/main" val="20001"/>
                    </a:ext>
                  </a:extLst>
                </a:gridCol>
                <a:gridCol w="1164129">
                  <a:extLst>
                    <a:ext uri="{9D8B030D-6E8A-4147-A177-3AD203B41FA5}">
                      <a16:colId xmlns:a16="http://schemas.microsoft.com/office/drawing/2014/main" val="20002"/>
                    </a:ext>
                  </a:extLst>
                </a:gridCol>
                <a:gridCol w="1164129">
                  <a:extLst>
                    <a:ext uri="{9D8B030D-6E8A-4147-A177-3AD203B41FA5}">
                      <a16:colId xmlns:a16="http://schemas.microsoft.com/office/drawing/2014/main" val="20003"/>
                    </a:ext>
                  </a:extLst>
                </a:gridCol>
                <a:gridCol w="1164129">
                  <a:extLst>
                    <a:ext uri="{9D8B030D-6E8A-4147-A177-3AD203B41FA5}">
                      <a16:colId xmlns:a16="http://schemas.microsoft.com/office/drawing/2014/main" val="20004"/>
                    </a:ext>
                  </a:extLst>
                </a:gridCol>
                <a:gridCol w="1164129">
                  <a:extLst>
                    <a:ext uri="{9D8B030D-6E8A-4147-A177-3AD203B41FA5}">
                      <a16:colId xmlns:a16="http://schemas.microsoft.com/office/drawing/2014/main" val="20005"/>
                    </a:ext>
                  </a:extLst>
                </a:gridCol>
              </a:tblGrid>
              <a:tr h="204070">
                <a:tc>
                  <a:txBody>
                    <a:bodyPr/>
                    <a:lstStyle/>
                    <a:p>
                      <a:r>
                        <a:rPr lang="en-CA" sz="900" dirty="0">
                          <a:effectLst/>
                        </a:rPr>
                        <a:t>Term I</a:t>
                      </a:r>
                    </a:p>
                  </a:txBody>
                  <a:tcPr marL="45260" marR="45260" marT="22630" marB="22630" anchor="ctr">
                    <a:lnL>
                      <a:noFill/>
                    </a:lnL>
                    <a:lnR>
                      <a:noFill/>
                    </a:lnR>
                    <a:lnT>
                      <a:noFill/>
                    </a:lnT>
                    <a:lnB>
                      <a:noFill/>
                    </a:lnB>
                  </a:tcPr>
                </a:tc>
                <a:tc>
                  <a:txBody>
                    <a:bodyPr/>
                    <a:lstStyle/>
                    <a:p>
                      <a:r>
                        <a:rPr lang="en-CA" sz="900" b="1">
                          <a:effectLst/>
                        </a:rPr>
                        <a:t>Term </a:t>
                      </a:r>
                      <a:r>
                        <a:rPr lang="en-CA" sz="900">
                          <a:effectLst/>
                        </a:rPr>
                        <a:t>II</a:t>
                      </a:r>
                    </a:p>
                  </a:txBody>
                  <a:tcPr marL="45260" marR="45260" marT="22630" marB="22630" anchor="ctr">
                    <a:lnL>
                      <a:noFill/>
                    </a:lnL>
                    <a:lnR>
                      <a:noFill/>
                    </a:lnR>
                    <a:lnT>
                      <a:noFill/>
                    </a:lnT>
                    <a:lnB>
                      <a:noFill/>
                    </a:lnB>
                  </a:tcPr>
                </a:tc>
                <a:tc>
                  <a:txBody>
                    <a:bodyPr/>
                    <a:lstStyle/>
                    <a:p>
                      <a:r>
                        <a:rPr lang="en-CA" sz="900" b="1">
                          <a:effectLst/>
                        </a:rPr>
                        <a:t>Term </a:t>
                      </a:r>
                      <a:r>
                        <a:rPr lang="en-CA" sz="900">
                          <a:effectLst/>
                        </a:rPr>
                        <a:t>III</a:t>
                      </a:r>
                    </a:p>
                  </a:txBody>
                  <a:tcPr marL="45260" marR="45260" marT="22630" marB="22630" anchor="ctr">
                    <a:lnL>
                      <a:noFill/>
                    </a:lnL>
                    <a:lnR>
                      <a:noFill/>
                    </a:lnR>
                    <a:lnT>
                      <a:noFill/>
                    </a:lnT>
                    <a:lnB>
                      <a:noFill/>
                    </a:lnB>
                  </a:tcPr>
                </a:tc>
                <a:tc>
                  <a:txBody>
                    <a:bodyPr/>
                    <a:lstStyle/>
                    <a:p>
                      <a:r>
                        <a:rPr lang="en-CA" sz="900" b="1">
                          <a:effectLst/>
                        </a:rPr>
                        <a:t>Term </a:t>
                      </a:r>
                      <a:r>
                        <a:rPr lang="en-CA" sz="900">
                          <a:effectLst/>
                        </a:rPr>
                        <a:t>IV</a:t>
                      </a:r>
                    </a:p>
                  </a:txBody>
                  <a:tcPr marL="45260" marR="45260" marT="22630" marB="22630" anchor="ctr">
                    <a:lnL>
                      <a:noFill/>
                    </a:lnL>
                    <a:lnR>
                      <a:noFill/>
                    </a:lnR>
                    <a:lnT>
                      <a:noFill/>
                    </a:lnT>
                    <a:lnB>
                      <a:noFill/>
                    </a:lnB>
                  </a:tcPr>
                </a:tc>
                <a:tc>
                  <a:txBody>
                    <a:bodyPr/>
                    <a:lstStyle/>
                    <a:p>
                      <a:r>
                        <a:rPr lang="en-CA" sz="900" b="1">
                          <a:effectLst/>
                        </a:rPr>
                        <a:t>Term </a:t>
                      </a:r>
                      <a:r>
                        <a:rPr lang="en-CA" sz="900">
                          <a:effectLst/>
                        </a:rPr>
                        <a:t>V</a:t>
                      </a:r>
                    </a:p>
                  </a:txBody>
                  <a:tcPr marL="45260" marR="45260" marT="22630" marB="22630" anchor="ctr">
                    <a:lnL>
                      <a:noFill/>
                    </a:lnL>
                    <a:lnR>
                      <a:noFill/>
                    </a:lnR>
                    <a:lnT>
                      <a:noFill/>
                    </a:lnT>
                    <a:lnB>
                      <a:noFill/>
                    </a:lnB>
                  </a:tcPr>
                </a:tc>
                <a:tc>
                  <a:txBody>
                    <a:bodyPr/>
                    <a:lstStyle/>
                    <a:p>
                      <a:r>
                        <a:rPr lang="en-CA" sz="900" b="1">
                          <a:effectLst/>
                        </a:rPr>
                        <a:t>Term </a:t>
                      </a:r>
                      <a:r>
                        <a:rPr lang="en-CA" sz="900">
                          <a:effectLst/>
                        </a:rPr>
                        <a:t>VI</a:t>
                      </a:r>
                    </a:p>
                  </a:txBody>
                  <a:tcPr marL="45260" marR="45260" marT="22630" marB="22630" anchor="ctr">
                    <a:lnL>
                      <a:noFill/>
                    </a:lnL>
                    <a:lnR>
                      <a:noFill/>
                    </a:lnR>
                    <a:lnT>
                      <a:noFill/>
                    </a:lnT>
                    <a:lnB>
                      <a:noFill/>
                    </a:lnB>
                  </a:tcPr>
                </a:tc>
                <a:extLst>
                  <a:ext uri="{0D108BD9-81ED-4DB2-BD59-A6C34878D82A}">
                    <a16:rowId xmlns:a16="http://schemas.microsoft.com/office/drawing/2014/main" val="10000"/>
                  </a:ext>
                </a:extLst>
              </a:tr>
              <a:tr h="357510">
                <a:tc>
                  <a:txBody>
                    <a:bodyPr/>
                    <a:lstStyle/>
                    <a:p>
                      <a:r>
                        <a:rPr lang="en-CA" sz="900" b="1"/>
                        <a:t>Fall</a:t>
                      </a:r>
                      <a:r>
                        <a:rPr lang="en-CA" sz="900"/>
                        <a:t> </a:t>
                      </a:r>
                    </a:p>
                  </a:txBody>
                  <a:tcPr marL="45260" marR="45260" marT="22630" marB="22630" anchor="ctr">
                    <a:lnL>
                      <a:noFill/>
                    </a:lnL>
                    <a:lnR>
                      <a:noFill/>
                    </a:lnR>
                    <a:lnT>
                      <a:noFill/>
                    </a:lnT>
                    <a:lnB>
                      <a:noFill/>
                    </a:lnB>
                  </a:tcPr>
                </a:tc>
                <a:tc>
                  <a:txBody>
                    <a:bodyPr/>
                    <a:lstStyle/>
                    <a:p>
                      <a:r>
                        <a:rPr lang="en-CA" sz="900" b="1"/>
                        <a:t>Winter</a:t>
                      </a:r>
                      <a:r>
                        <a:rPr lang="en-CA" sz="900"/>
                        <a:t> </a:t>
                      </a:r>
                    </a:p>
                  </a:txBody>
                  <a:tcPr marL="45260" marR="45260" marT="22630" marB="22630" anchor="ctr">
                    <a:lnL>
                      <a:noFill/>
                    </a:lnL>
                    <a:lnR>
                      <a:noFill/>
                    </a:lnR>
                    <a:lnT>
                      <a:noFill/>
                    </a:lnT>
                    <a:lnB>
                      <a:noFill/>
                    </a:lnB>
                  </a:tcPr>
                </a:tc>
                <a:tc>
                  <a:txBody>
                    <a:bodyPr/>
                    <a:lstStyle/>
                    <a:p>
                      <a:r>
                        <a:rPr lang="en-CA" sz="900" b="1"/>
                        <a:t>Spring/</a:t>
                      </a:r>
                      <a:br>
                        <a:rPr lang="en-CA" sz="900" b="1"/>
                      </a:br>
                      <a:r>
                        <a:rPr lang="en-CA" sz="900" b="1"/>
                        <a:t>Summer</a:t>
                      </a:r>
                      <a:r>
                        <a:rPr lang="en-CA" sz="900"/>
                        <a:t> </a:t>
                      </a:r>
                    </a:p>
                  </a:txBody>
                  <a:tcPr marL="45260" marR="45260" marT="22630" marB="22630" anchor="ctr">
                    <a:lnL>
                      <a:noFill/>
                    </a:lnL>
                    <a:lnR>
                      <a:noFill/>
                    </a:lnR>
                    <a:lnT>
                      <a:noFill/>
                    </a:lnT>
                    <a:lnB>
                      <a:noFill/>
                    </a:lnB>
                  </a:tcPr>
                </a:tc>
                <a:tc>
                  <a:txBody>
                    <a:bodyPr/>
                    <a:lstStyle/>
                    <a:p>
                      <a:r>
                        <a:rPr lang="en-CA" sz="900" b="1"/>
                        <a:t>Fall</a:t>
                      </a:r>
                      <a:r>
                        <a:rPr lang="en-CA" sz="900"/>
                        <a:t> </a:t>
                      </a:r>
                    </a:p>
                  </a:txBody>
                  <a:tcPr marL="45260" marR="45260" marT="22630" marB="22630" anchor="ctr">
                    <a:lnL>
                      <a:noFill/>
                    </a:lnL>
                    <a:lnR>
                      <a:noFill/>
                    </a:lnR>
                    <a:lnT>
                      <a:noFill/>
                    </a:lnT>
                    <a:lnB>
                      <a:noFill/>
                    </a:lnB>
                  </a:tcPr>
                </a:tc>
                <a:tc>
                  <a:txBody>
                    <a:bodyPr/>
                    <a:lstStyle/>
                    <a:p>
                      <a:r>
                        <a:rPr lang="en-CA" sz="900" b="1"/>
                        <a:t>Winter</a:t>
                      </a:r>
                      <a:r>
                        <a:rPr lang="en-CA" sz="900"/>
                        <a:t> </a:t>
                      </a:r>
                    </a:p>
                  </a:txBody>
                  <a:tcPr marL="45260" marR="45260" marT="22630" marB="22630" anchor="ctr">
                    <a:lnL>
                      <a:noFill/>
                    </a:lnL>
                    <a:lnR>
                      <a:noFill/>
                    </a:lnR>
                    <a:lnT>
                      <a:noFill/>
                    </a:lnT>
                    <a:lnB>
                      <a:noFill/>
                    </a:lnB>
                  </a:tcPr>
                </a:tc>
                <a:tc>
                  <a:txBody>
                    <a:bodyPr/>
                    <a:lstStyle/>
                    <a:p>
                      <a:r>
                        <a:rPr lang="en-CA" sz="900" b="1" dirty="0"/>
                        <a:t>Spring/</a:t>
                      </a:r>
                      <a:br>
                        <a:rPr lang="en-CA" sz="900" b="1" dirty="0"/>
                      </a:br>
                      <a:r>
                        <a:rPr lang="en-CA" sz="900" b="1" dirty="0"/>
                        <a:t>Summer</a:t>
                      </a:r>
                      <a:r>
                        <a:rPr lang="en-CA" sz="900" dirty="0"/>
                        <a:t> </a:t>
                      </a:r>
                    </a:p>
                  </a:txBody>
                  <a:tcPr marL="45260" marR="45260" marT="22630" marB="22630" anchor="ctr">
                    <a:lnL>
                      <a:noFill/>
                    </a:lnL>
                    <a:lnR>
                      <a:noFill/>
                    </a:lnR>
                    <a:lnT>
                      <a:noFill/>
                    </a:lnT>
                    <a:lnB>
                      <a:noFill/>
                    </a:lnB>
                  </a:tcPr>
                </a:tc>
                <a:extLst>
                  <a:ext uri="{0D108BD9-81ED-4DB2-BD59-A6C34878D82A}">
                    <a16:rowId xmlns:a16="http://schemas.microsoft.com/office/drawing/2014/main" val="10001"/>
                  </a:ext>
                </a:extLst>
              </a:tr>
              <a:tr h="204070">
                <a:tc rowSpan="2">
                  <a:txBody>
                    <a:bodyPr/>
                    <a:lstStyle/>
                    <a:p>
                      <a:r>
                        <a:rPr lang="en-CA" sz="900" b="1"/>
                        <a:t>Minimum of 3 courses</a:t>
                      </a:r>
                      <a:br>
                        <a:rPr lang="en-CA" sz="900" b="1"/>
                      </a:br>
                      <a:r>
                        <a:rPr lang="en-CA" sz="900" b="1"/>
                        <a:t>(9 </a:t>
                      </a:r>
                      <a:r>
                        <a:rPr lang="en-CA" sz="900" b="1">
                          <a:effectLst/>
                        </a:rPr>
                        <a:t>units</a:t>
                      </a:r>
                      <a:r>
                        <a:rPr lang="en-CA" sz="900" b="1"/>
                        <a:t>):</a:t>
                      </a:r>
                      <a:r>
                        <a:rPr lang="en-CA" sz="900"/>
                        <a:t> </a:t>
                      </a:r>
                    </a:p>
                    <a:p>
                      <a:r>
                        <a:rPr lang="en-CA" sz="900"/>
                        <a:t>MGT 5100 Research Design Methodologies and the Conduct of Research (3 </a:t>
                      </a:r>
                      <a:r>
                        <a:rPr lang="en-CA" sz="900">
                          <a:effectLst/>
                        </a:rPr>
                        <a:t>units</a:t>
                      </a:r>
                      <a:r>
                        <a:rPr lang="en-CA" sz="900"/>
                        <a:t>) </a:t>
                      </a:r>
                    </a:p>
                    <a:p>
                      <a:r>
                        <a:rPr lang="en-CA" sz="900"/>
                        <a:t>MGT 5300 Foundations of Management Theory</a:t>
                      </a:r>
                      <a:br>
                        <a:rPr lang="en-CA" sz="900"/>
                      </a:br>
                      <a:r>
                        <a:rPr lang="en-CA" sz="900"/>
                        <a:t>(3 </a:t>
                      </a:r>
                      <a:r>
                        <a:rPr lang="en-CA" sz="900">
                          <a:effectLst/>
                        </a:rPr>
                        <a:t>units</a:t>
                      </a:r>
                      <a:r>
                        <a:rPr lang="en-CA" sz="900"/>
                        <a:t>) </a:t>
                      </a:r>
                    </a:p>
                    <a:p>
                      <a:r>
                        <a:rPr lang="en-CA" sz="900"/>
                        <a:t>Elective (3 </a:t>
                      </a:r>
                      <a:r>
                        <a:rPr lang="en-CA" sz="900">
                          <a:effectLst/>
                        </a:rPr>
                        <a:t>units</a:t>
                      </a:r>
                      <a:r>
                        <a:rPr lang="en-CA" sz="900"/>
                        <a:t>) </a:t>
                      </a:r>
                    </a:p>
                  </a:txBody>
                  <a:tcPr marL="45260" marR="45260" marT="22630" marB="22630" anchor="ctr">
                    <a:lnL>
                      <a:noFill/>
                    </a:lnL>
                    <a:lnR>
                      <a:noFill/>
                    </a:lnR>
                    <a:lnT>
                      <a:noFill/>
                    </a:lnT>
                    <a:lnB>
                      <a:noFill/>
                    </a:lnB>
                  </a:tcPr>
                </a:tc>
                <a:tc rowSpan="2">
                  <a:txBody>
                    <a:bodyPr/>
                    <a:lstStyle/>
                    <a:p>
                      <a:r>
                        <a:rPr lang="en-CA" sz="900" b="1" dirty="0"/>
                        <a:t>Minimum of 3 courses (9 </a:t>
                      </a:r>
                      <a:r>
                        <a:rPr lang="en-CA" sz="900" b="1" dirty="0">
                          <a:effectLst/>
                        </a:rPr>
                        <a:t>units</a:t>
                      </a:r>
                      <a:r>
                        <a:rPr lang="en-CA" sz="900" b="1" dirty="0"/>
                        <a:t>):</a:t>
                      </a:r>
                      <a:r>
                        <a:rPr lang="en-CA" sz="900" dirty="0"/>
                        <a:t> </a:t>
                      </a:r>
                    </a:p>
                    <a:p>
                      <a:r>
                        <a:rPr lang="en-CA" sz="900" dirty="0"/>
                        <a:t>MGT 5101 Multivariate Research Methods (3 </a:t>
                      </a:r>
                      <a:r>
                        <a:rPr lang="en-CA" sz="900" dirty="0">
                          <a:effectLst/>
                        </a:rPr>
                        <a:t>units</a:t>
                      </a:r>
                      <a:r>
                        <a:rPr lang="en-CA" sz="900" dirty="0"/>
                        <a:t>) </a:t>
                      </a:r>
                      <a:r>
                        <a:rPr lang="en-CA" sz="900" b="1" dirty="0"/>
                        <a:t>OR </a:t>
                      </a:r>
                      <a:r>
                        <a:rPr lang="en-CA" sz="900" dirty="0"/>
                        <a:t>MGT 5102 Qualitative Research Methods (3 </a:t>
                      </a:r>
                      <a:r>
                        <a:rPr lang="en-CA" sz="900" dirty="0">
                          <a:effectLst/>
                        </a:rPr>
                        <a:t>units</a:t>
                      </a:r>
                      <a:r>
                        <a:rPr lang="en-CA" sz="900" dirty="0"/>
                        <a:t>) </a:t>
                      </a:r>
                    </a:p>
                    <a:p>
                      <a:r>
                        <a:rPr lang="en-CA" sz="900" dirty="0"/>
                        <a:t>Elective(s) (3 to 6 </a:t>
                      </a:r>
                      <a:r>
                        <a:rPr lang="en-CA" sz="900" dirty="0">
                          <a:effectLst/>
                        </a:rPr>
                        <a:t>units</a:t>
                      </a:r>
                      <a:r>
                        <a:rPr lang="en-CA" sz="900" dirty="0"/>
                        <a:t>) </a:t>
                      </a:r>
                    </a:p>
                    <a:p>
                      <a:r>
                        <a:rPr lang="en-CA" sz="900" dirty="0"/>
                        <a:t>Thesis proposal in progress </a:t>
                      </a:r>
                    </a:p>
                  </a:txBody>
                  <a:tcPr marL="45260" marR="45260" marT="22630" marB="22630" anchor="ctr">
                    <a:lnL>
                      <a:noFill/>
                    </a:lnL>
                    <a:lnR>
                      <a:noFill/>
                    </a:lnR>
                    <a:lnT>
                      <a:noFill/>
                    </a:lnT>
                    <a:lnB>
                      <a:noFill/>
                    </a:lnB>
                  </a:tcPr>
                </a:tc>
                <a:tc gridSpan="4">
                  <a:txBody>
                    <a:bodyPr/>
                    <a:lstStyle/>
                    <a:p>
                      <a:r>
                        <a:rPr lang="en-CA" sz="900"/>
                        <a:t>THM 7999 Thesis (12 </a:t>
                      </a:r>
                      <a:r>
                        <a:rPr lang="en-CA" sz="900">
                          <a:effectLst/>
                        </a:rPr>
                        <a:t>units</a:t>
                      </a:r>
                      <a:r>
                        <a:rPr lang="en-CA" sz="900"/>
                        <a:t>) </a:t>
                      </a:r>
                    </a:p>
                  </a:txBody>
                  <a:tcPr marL="45260" marR="45260" marT="22630" marB="22630" anchor="ctr">
                    <a:lnL>
                      <a:noFill/>
                    </a:lnL>
                    <a:lnR>
                      <a:noFill/>
                    </a:lnR>
                    <a:lnT>
                      <a:noFill/>
                    </a:lnT>
                    <a:lnB>
                      <a:noFill/>
                    </a:lnB>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2"/>
                  </a:ext>
                </a:extLst>
              </a:tr>
              <a:tr h="3682532">
                <a:tc vMerge="1">
                  <a:txBody>
                    <a:bodyPr/>
                    <a:lstStyle/>
                    <a:p>
                      <a:endParaRPr lang="en-CA"/>
                    </a:p>
                  </a:txBody>
                  <a:tcPr/>
                </a:tc>
                <a:tc vMerge="1">
                  <a:txBody>
                    <a:bodyPr/>
                    <a:lstStyle/>
                    <a:p>
                      <a:endParaRPr lang="en-CA"/>
                    </a:p>
                  </a:txBody>
                  <a:tcPr/>
                </a:tc>
                <a:tc>
                  <a:txBody>
                    <a:bodyPr/>
                    <a:lstStyle/>
                    <a:p>
                      <a:r>
                        <a:rPr lang="en-CA" sz="900" dirty="0"/>
                        <a:t>Elective if required: </a:t>
                      </a:r>
                    </a:p>
                    <a:p>
                      <a:r>
                        <a:rPr lang="en-CA" sz="900" dirty="0"/>
                        <a:t>Optional research practicum (3 </a:t>
                      </a:r>
                      <a:r>
                        <a:rPr lang="en-CA" sz="900" dirty="0">
                          <a:effectLst/>
                        </a:rPr>
                        <a:t>units</a:t>
                      </a:r>
                      <a:r>
                        <a:rPr lang="en-CA" sz="900" dirty="0"/>
                        <a:t>) </a:t>
                      </a:r>
                      <a:r>
                        <a:rPr lang="en-CA" sz="900" b="1" dirty="0"/>
                        <a:t>OR </a:t>
                      </a:r>
                      <a:r>
                        <a:rPr lang="en-CA" sz="900" dirty="0"/>
                        <a:t>Elective </a:t>
                      </a:r>
                    </a:p>
                    <a:p>
                      <a:r>
                        <a:rPr lang="en-CA" sz="900" dirty="0"/>
                        <a:t>Thesis proposal completed and approved </a:t>
                      </a:r>
                    </a:p>
                    <a:p>
                      <a:r>
                        <a:rPr lang="en-CA" sz="900" dirty="0"/>
                        <a:t>Data collection </a:t>
                      </a:r>
                    </a:p>
                  </a:txBody>
                  <a:tcPr marL="45260" marR="45260" marT="22630" marB="22630" anchor="ctr">
                    <a:lnL>
                      <a:noFill/>
                    </a:lnL>
                    <a:lnR>
                      <a:noFill/>
                    </a:lnR>
                    <a:lnT>
                      <a:noFill/>
                    </a:lnT>
                    <a:lnB>
                      <a:noFill/>
                    </a:lnB>
                  </a:tcPr>
                </a:tc>
                <a:tc>
                  <a:txBody>
                    <a:bodyPr/>
                    <a:lstStyle/>
                    <a:p>
                      <a:r>
                        <a:rPr lang="en-CA" sz="900"/>
                        <a:t>Data collection, analysis and writing </a:t>
                      </a:r>
                    </a:p>
                  </a:txBody>
                  <a:tcPr marL="45260" marR="45260" marT="22630" marB="22630" anchor="ctr">
                    <a:lnL>
                      <a:noFill/>
                    </a:lnL>
                    <a:lnR>
                      <a:noFill/>
                    </a:lnR>
                    <a:lnT>
                      <a:noFill/>
                    </a:lnT>
                    <a:lnB>
                      <a:noFill/>
                    </a:lnB>
                  </a:tcPr>
                </a:tc>
                <a:tc>
                  <a:txBody>
                    <a:bodyPr/>
                    <a:lstStyle/>
                    <a:p>
                      <a:r>
                        <a:rPr lang="en-CA" sz="900"/>
                        <a:t>Analysis and writing </a:t>
                      </a:r>
                    </a:p>
                  </a:txBody>
                  <a:tcPr marL="45260" marR="45260" marT="22630" marB="22630" anchor="ctr">
                    <a:lnL>
                      <a:noFill/>
                    </a:lnL>
                    <a:lnR>
                      <a:noFill/>
                    </a:lnR>
                    <a:lnT>
                      <a:noFill/>
                    </a:lnT>
                    <a:lnB>
                      <a:noFill/>
                    </a:lnB>
                  </a:tcPr>
                </a:tc>
                <a:tc>
                  <a:txBody>
                    <a:bodyPr/>
                    <a:lstStyle/>
                    <a:p>
                      <a:r>
                        <a:rPr lang="en-CA" sz="900"/>
                        <a:t>Final draft and defense </a:t>
                      </a:r>
                    </a:p>
                  </a:txBody>
                  <a:tcPr marL="45260" marR="45260" marT="22630" marB="22630" anchor="ctr">
                    <a:lnL>
                      <a:noFill/>
                    </a:lnL>
                    <a:lnR>
                      <a:noFill/>
                    </a:lnR>
                    <a:lnT>
                      <a:noFill/>
                    </a:lnT>
                    <a:lnB>
                      <a:noFill/>
                    </a:lnB>
                  </a:tcPr>
                </a:tc>
                <a:extLst>
                  <a:ext uri="{0D108BD9-81ED-4DB2-BD59-A6C34878D82A}">
                    <a16:rowId xmlns:a16="http://schemas.microsoft.com/office/drawing/2014/main" val="10003"/>
                  </a:ext>
                </a:extLst>
              </a:tr>
              <a:tr h="664387">
                <a:tc gridSpan="6">
                  <a:txBody>
                    <a:bodyPr/>
                    <a:lstStyle/>
                    <a:p>
                      <a:r>
                        <a:rPr lang="en-CA" sz="900" b="1" dirty="0"/>
                        <a:t>MGT 6991 Management Research Seminar Series (MRSS) – compulsory every </a:t>
                      </a:r>
                      <a:r>
                        <a:rPr lang="en-CA" sz="900" b="1" dirty="0">
                          <a:effectLst/>
                        </a:rPr>
                        <a:t>term</a:t>
                      </a:r>
                      <a:r>
                        <a:rPr lang="en-CA" sz="900" b="1" dirty="0"/>
                        <a:t/>
                      </a:r>
                      <a:br>
                        <a:rPr lang="en-CA" sz="900" b="1" dirty="0"/>
                      </a:br>
                      <a:r>
                        <a:rPr lang="en-CA" sz="900" b="1" dirty="0"/>
                        <a:t>until the student has attended the required total of 6 seminars</a:t>
                      </a:r>
                      <a:r>
                        <a:rPr lang="en-CA" sz="900" dirty="0"/>
                        <a:t> </a:t>
                      </a:r>
                    </a:p>
                  </a:txBody>
                  <a:tcPr marL="45260" marR="45260" marT="22630" marB="22630" anchor="ctr">
                    <a:lnL>
                      <a:noFill/>
                    </a:lnL>
                    <a:lnR>
                      <a:noFill/>
                    </a:lnR>
                    <a:lnT>
                      <a:noFill/>
                    </a:lnT>
                    <a:lnB>
                      <a:noFill/>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827584" y="652046"/>
            <a:ext cx="5316648" cy="369332"/>
          </a:xfrm>
          <a:prstGeom prst="rect">
            <a:avLst/>
          </a:prstGeom>
          <a:noFill/>
        </p:spPr>
        <p:txBody>
          <a:bodyPr wrap="none" rtlCol="0">
            <a:spAutoFit/>
          </a:bodyPr>
          <a:lstStyle/>
          <a:p>
            <a:r>
              <a:rPr lang="en-CA" dirty="0"/>
              <a:t>MSc in Management Program requirements:</a:t>
            </a:r>
          </a:p>
        </p:txBody>
      </p:sp>
    </p:spTree>
    <p:extLst>
      <p:ext uri="{BB962C8B-B14F-4D97-AF65-F5344CB8AC3E}">
        <p14:creationId xmlns:p14="http://schemas.microsoft.com/office/powerpoint/2010/main" val="3245987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836712"/>
            <a:ext cx="7272808" cy="5289451"/>
          </a:xfrm>
        </p:spPr>
        <p:txBody>
          <a:bodyPr>
            <a:normAutofit fontScale="92500" lnSpcReduction="10000"/>
          </a:bodyPr>
          <a:lstStyle/>
          <a:p>
            <a:r>
              <a:rPr lang="en-US" altLang="en-US" sz="2800" b="0" dirty="0"/>
              <a:t>Count backwards from when you want to finish</a:t>
            </a:r>
          </a:p>
          <a:p>
            <a:r>
              <a:rPr lang="en-US" altLang="en-US" sz="2800" b="0" dirty="0"/>
              <a:t>Once submitted using a service request in your student portal, members of the Jury (examiners) will have 30 days to determine if the thesis is accepted to move forward to Defense.*</a:t>
            </a:r>
          </a:p>
          <a:p>
            <a:r>
              <a:rPr lang="en-US" altLang="en-US" sz="2800" b="0" dirty="0"/>
              <a:t>Note: Submitting your thesis for evaluation by </a:t>
            </a:r>
            <a:r>
              <a:rPr lang="en-US" altLang="en-US" sz="2800" b="0" dirty="0">
                <a:hlinkClick r:id="rId3"/>
              </a:rPr>
              <a:t>term deadlines </a:t>
            </a:r>
            <a:r>
              <a:rPr lang="en-US" altLang="en-US" sz="2800" b="0" dirty="0"/>
              <a:t>will allow you to request a financial credit (tuition fee reimbursement) for the semester in question (provided your thesis is accepted). </a:t>
            </a:r>
          </a:p>
          <a:p>
            <a:r>
              <a:rPr lang="en-CA" altLang="en-US" sz="2800" b="0" dirty="0"/>
              <a:t>Also submit your thesis online (</a:t>
            </a:r>
            <a:r>
              <a:rPr lang="en-CA" altLang="en-US" sz="2800" b="0" dirty="0">
                <a:hlinkClick r:id="rId4"/>
              </a:rPr>
              <a:t>uO Research</a:t>
            </a:r>
            <a:r>
              <a:rPr lang="en-CA" altLang="en-US" sz="2800" b="0" dirty="0"/>
              <a:t>). </a:t>
            </a:r>
          </a:p>
          <a:p>
            <a:endParaRPr lang="en-US" altLang="en-US" sz="2800" b="0" dirty="0"/>
          </a:p>
          <a:p>
            <a:endParaRPr lang="en-US" altLang="en-US" sz="2800" b="0" dirty="0"/>
          </a:p>
          <a:p>
            <a:endParaRPr lang="en-CA" sz="2800" dirty="0"/>
          </a:p>
        </p:txBody>
      </p:sp>
      <p:sp>
        <p:nvSpPr>
          <p:cNvPr id="4" name="Titre 2"/>
          <p:cNvSpPr txBox="1">
            <a:spLocks/>
          </p:cNvSpPr>
          <p:nvPr/>
        </p:nvSpPr>
        <p:spPr>
          <a:xfrm>
            <a:off x="1907704" y="116632"/>
            <a:ext cx="5328592"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THESIS: TIMELINE</a:t>
            </a:r>
          </a:p>
        </p:txBody>
      </p:sp>
    </p:spTree>
    <p:extLst>
      <p:ext uri="{BB962C8B-B14F-4D97-AF65-F5344CB8AC3E}">
        <p14:creationId xmlns:p14="http://schemas.microsoft.com/office/powerpoint/2010/main" val="3817143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1340768"/>
            <a:ext cx="7272808" cy="4785395"/>
          </a:xfrm>
        </p:spPr>
        <p:txBody>
          <a:bodyPr/>
          <a:lstStyle/>
          <a:p>
            <a:r>
              <a:rPr lang="en-CA" altLang="en-US" sz="2800" b="0" dirty="0"/>
              <a:t>Start now on all the sections you have content for</a:t>
            </a:r>
          </a:p>
          <a:p>
            <a:r>
              <a:rPr lang="en-CA" altLang="en-US" sz="2800" b="0" dirty="0" smtClean="0"/>
              <a:t>Meet </a:t>
            </a:r>
            <a:r>
              <a:rPr lang="en-CA" altLang="en-US" sz="2800" b="0" dirty="0"/>
              <a:t>with your supervisor(s) regularly</a:t>
            </a:r>
          </a:p>
          <a:p>
            <a:r>
              <a:rPr lang="en-CA" altLang="en-US" sz="2800" b="0" dirty="0"/>
              <a:t>Expect to go through several revisions</a:t>
            </a:r>
          </a:p>
          <a:p>
            <a:r>
              <a:rPr lang="en-CA" altLang="en-US" sz="2800" b="0" dirty="0"/>
              <a:t>Check with the graduate office to make sure you have completed all degree requirements before submitting</a:t>
            </a:r>
          </a:p>
        </p:txBody>
      </p:sp>
      <p:sp>
        <p:nvSpPr>
          <p:cNvPr id="4" name="Titre 2"/>
          <p:cNvSpPr txBox="1">
            <a:spLocks/>
          </p:cNvSpPr>
          <p:nvPr/>
        </p:nvSpPr>
        <p:spPr>
          <a:xfrm>
            <a:off x="1907704" y="116632"/>
            <a:ext cx="5328592"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Arial"/>
                <a:ea typeface="+mj-ea"/>
                <a:cs typeface="Arial"/>
              </a:defRPr>
            </a:lvl1pPr>
          </a:lstStyle>
          <a:p>
            <a:r>
              <a:rPr lang="fr-FR" sz="3200" dirty="0"/>
              <a:t>THESIS: ADVICE</a:t>
            </a:r>
          </a:p>
        </p:txBody>
      </p:sp>
    </p:spTree>
    <p:extLst>
      <p:ext uri="{BB962C8B-B14F-4D97-AF65-F5344CB8AC3E}">
        <p14:creationId xmlns:p14="http://schemas.microsoft.com/office/powerpoint/2010/main" val="3590562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d1338a1fd62f85e35c9a5b7cfb260edbb9f374"/>
</p:tagLst>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C0504D"/>
      </a:accent1>
      <a:accent2>
        <a:srgbClr val="4F81B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14232</TotalTime>
  <Words>3410</Words>
  <Application>Microsoft Office PowerPoint</Application>
  <PresentationFormat>On-screen Show (4:3)</PresentationFormat>
  <Paragraphs>345</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Verdana</vt:lpstr>
      <vt:lpstr>Wingdings</vt:lpstr>
      <vt:lpstr>Office Theme</vt:lpstr>
      <vt:lpstr>PowerPoint Presentation</vt:lpstr>
      <vt:lpstr>THESIS PROPOSAL</vt:lpstr>
      <vt:lpstr>THESIS PROPOSAL</vt:lpstr>
      <vt:lpstr>THESIS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Telfer School of Management</dc:creator>
  <cp:lastModifiedBy>Jonathan Patrick</cp:lastModifiedBy>
  <cp:revision>265</cp:revision>
  <cp:lastPrinted>2018-02-01T16:32:51Z</cp:lastPrinted>
  <dcterms:created xsi:type="dcterms:W3CDTF">2013-04-03T14:37:54Z</dcterms:created>
  <dcterms:modified xsi:type="dcterms:W3CDTF">2020-03-19T15:33:03Z</dcterms:modified>
</cp:coreProperties>
</file>